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75" r:id="rId2"/>
    <p:sldId id="917" r:id="rId3"/>
    <p:sldId id="280" r:id="rId4"/>
    <p:sldId id="908" r:id="rId5"/>
    <p:sldId id="909" r:id="rId6"/>
    <p:sldId id="809" r:id="rId7"/>
    <p:sldId id="890" r:id="rId8"/>
    <p:sldId id="898" r:id="rId9"/>
    <p:sldId id="912" r:id="rId10"/>
    <p:sldId id="924" r:id="rId11"/>
    <p:sldId id="918" r:id="rId12"/>
    <p:sldId id="919" r:id="rId13"/>
    <p:sldId id="922" r:id="rId14"/>
    <p:sldId id="903" r:id="rId15"/>
    <p:sldId id="920" r:id="rId16"/>
    <p:sldId id="921" r:id="rId17"/>
    <p:sldId id="926" r:id="rId18"/>
    <p:sldId id="262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ab Grotesque"/>
        <a:ea typeface="Lab Grotesque"/>
        <a:cs typeface="Lab Grotesque"/>
        <a:sym typeface="Lab Grotesque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ab Grotesque"/>
        <a:ea typeface="Lab Grotesque"/>
        <a:cs typeface="Lab Grotesque"/>
        <a:sym typeface="Lab Grotesque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ab Grotesque"/>
        <a:ea typeface="Lab Grotesque"/>
        <a:cs typeface="Lab Grotesque"/>
        <a:sym typeface="Lab Grotesque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ab Grotesque"/>
        <a:ea typeface="Lab Grotesque"/>
        <a:cs typeface="Lab Grotesque"/>
        <a:sym typeface="Lab Grotesque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ab Grotesque"/>
        <a:ea typeface="Lab Grotesque"/>
        <a:cs typeface="Lab Grotesque"/>
        <a:sym typeface="Lab Grotesque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ab Grotesque"/>
        <a:ea typeface="Lab Grotesque"/>
        <a:cs typeface="Lab Grotesque"/>
        <a:sym typeface="Lab Grotesque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ab Grotesque"/>
        <a:ea typeface="Lab Grotesque"/>
        <a:cs typeface="Lab Grotesque"/>
        <a:sym typeface="Lab Grotesque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ab Grotesque"/>
        <a:ea typeface="Lab Grotesque"/>
        <a:cs typeface="Lab Grotesque"/>
        <a:sym typeface="Lab Grotesque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ab Grotesque"/>
        <a:ea typeface="Lab Grotesque"/>
        <a:cs typeface="Lab Grotesque"/>
        <a:sym typeface="Lab Grotesq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Lab Grotesque"/>
          <a:ea typeface="Lab Grotesque"/>
          <a:cs typeface="Lab Grotesq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4ED"/>
          </a:solidFill>
        </a:fill>
      </a:tcStyle>
    </a:wholeTbl>
    <a:band2H>
      <a:tcTxStyle/>
      <a:tcStyle>
        <a:tcBdr/>
        <a:fill>
          <a:solidFill>
            <a:srgbClr val="E6EBF6"/>
          </a:solidFill>
        </a:fill>
      </a:tcStyle>
    </a:band2H>
    <a:firstCol>
      <a:tcTxStyle b="on" i="off">
        <a:font>
          <a:latin typeface="Lab Grotesque"/>
          <a:ea typeface="Lab Grotesque"/>
          <a:cs typeface="Lab Grotesq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Lab Grotesque"/>
          <a:ea typeface="Lab Grotesque"/>
          <a:cs typeface="Lab Grotesq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Lab Grotesque"/>
          <a:ea typeface="Lab Grotesque"/>
          <a:cs typeface="Lab Grotesq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Lab Grotesque"/>
          <a:ea typeface="Lab Grotesque"/>
          <a:cs typeface="Lab Grotesq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CCC"/>
          </a:solidFill>
        </a:fill>
      </a:tcStyle>
    </a:wholeTbl>
    <a:band2H>
      <a:tcTxStyle/>
      <a:tcStyle>
        <a:tcBdr/>
        <a:fill>
          <a:solidFill>
            <a:srgbClr val="E6EEE7"/>
          </a:solidFill>
        </a:fill>
      </a:tcStyle>
    </a:band2H>
    <a:firstCol>
      <a:tcTxStyle b="on" i="off">
        <a:font>
          <a:latin typeface="Lab Grotesque"/>
          <a:ea typeface="Lab Grotesque"/>
          <a:cs typeface="Lab Grotesq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Lab Grotesque"/>
          <a:ea typeface="Lab Grotesque"/>
          <a:cs typeface="Lab Grotesq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Lab Grotesque"/>
          <a:ea typeface="Lab Grotesque"/>
          <a:cs typeface="Lab Grotesq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Lab Grotesque"/>
          <a:ea typeface="Lab Grotesque"/>
          <a:cs typeface="Lab Grotesq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>
          <a:latin typeface="Lab Grotesque"/>
          <a:ea typeface="Lab Grotesque"/>
          <a:cs typeface="Lab Grotesq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Lab Grotesque"/>
          <a:ea typeface="Lab Grotesque"/>
          <a:cs typeface="Lab Grotesq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Lab Grotesque"/>
          <a:ea typeface="Lab Grotesque"/>
          <a:cs typeface="Lab Grotesq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Lab Grotesque"/>
          <a:ea typeface="Lab Grotesque"/>
          <a:cs typeface="Lab Grotesq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Lab Grotesque"/>
          <a:ea typeface="Lab Grotesque"/>
          <a:cs typeface="Lab Grotesq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Lab Grotesque"/>
          <a:ea typeface="Lab Grotesque"/>
          <a:cs typeface="Lab Grotesq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Lab Grotesque"/>
          <a:ea typeface="Lab Grotesque"/>
          <a:cs typeface="Lab Grotesq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Lab Grotesque"/>
          <a:ea typeface="Lab Grotesque"/>
          <a:cs typeface="Lab Grotesq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Lab Grotesque"/>
          <a:ea typeface="Lab Grotesque"/>
          <a:cs typeface="Lab Grotesq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Lab Grotesque"/>
          <a:ea typeface="Lab Grotesque"/>
          <a:cs typeface="Lab Grotesq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Lab Grotesque"/>
          <a:ea typeface="Lab Grotesque"/>
          <a:cs typeface="Lab Grotesq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Lab Grotesque"/>
          <a:ea typeface="Lab Grotesque"/>
          <a:cs typeface="Lab Grotesq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Lab Grotesque"/>
          <a:ea typeface="Lab Grotesque"/>
          <a:cs typeface="Lab Grotesq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Lab Grotesque"/>
          <a:ea typeface="Lab Grotesque"/>
          <a:cs typeface="Lab Grotesq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Lab Grotesque"/>
          <a:ea typeface="Lab Grotesque"/>
          <a:cs typeface="Lab Grotesq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650" autoAdjust="0"/>
    <p:restoredTop sz="84550" autoAdjust="0"/>
  </p:normalViewPr>
  <p:slideViewPr>
    <p:cSldViewPr snapToGrid="0">
      <p:cViewPr varScale="1">
        <p:scale>
          <a:sx n="93" d="100"/>
          <a:sy n="93" d="100"/>
        </p:scale>
        <p:origin x="1866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7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43306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56446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49685-D114-C54F-B970-1B621AA93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443ADF-DAF0-A246-C127-5DA204059B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37D69F-A922-E92D-93F8-B43A98E43D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986443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98973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33328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ACFB6-324B-2595-7E7E-CB70CCD5A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22D72B-E7BF-A09C-04CD-19EE905392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AC31A1-D164-24E4-8E16-750BD4C7BC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580511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26066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06405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213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446318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sz="700" dirty="0"/>
          </a:p>
        </p:txBody>
      </p:sp>
    </p:spTree>
    <p:extLst>
      <p:ext uri="{BB962C8B-B14F-4D97-AF65-F5344CB8AC3E}">
        <p14:creationId xmlns:p14="http://schemas.microsoft.com/office/powerpoint/2010/main" val="905441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t-E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275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50677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49685-D114-C54F-B970-1B621AA93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443ADF-DAF0-A246-C127-5DA204059B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37D69F-A922-E92D-93F8-B43A98E43D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98644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itelslaid_Roheliseg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itelleht. Rohelise taustaga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Tiitelleht. Rohelise taustaga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71523" y="3428998"/>
            <a:ext cx="5172078" cy="15509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</a:defRPr>
            </a:lvl1pPr>
            <a:lvl2pPr marL="0" indent="457200">
              <a:lnSpc>
                <a:spcPct val="100000"/>
              </a:lnSpc>
              <a:spcBef>
                <a:spcPts val="0"/>
              </a:spcBef>
              <a:buSzTx/>
              <a:buNone/>
              <a:defRPr sz="2800">
                <a:solidFill>
                  <a:srgbClr val="FFFFFF"/>
                </a:solidFill>
              </a:defRPr>
            </a:lvl2pPr>
            <a:lvl3pPr marL="0" indent="914400">
              <a:lnSpc>
                <a:spcPct val="100000"/>
              </a:lnSpc>
              <a:spcBef>
                <a:spcPts val="0"/>
              </a:spcBef>
              <a:buSzTx/>
              <a:buNone/>
              <a:defRPr sz="2800">
                <a:solidFill>
                  <a:srgbClr val="FFFFFF"/>
                </a:solidFill>
              </a:defRPr>
            </a:lvl3pPr>
            <a:lvl4pPr marL="0" indent="1371600">
              <a:lnSpc>
                <a:spcPct val="100000"/>
              </a:lnSpc>
              <a:spcBef>
                <a:spcPts val="0"/>
              </a:spcBef>
              <a:buSzTx/>
              <a:buNone/>
              <a:defRPr sz="2800">
                <a:solidFill>
                  <a:srgbClr val="FFFFFF"/>
                </a:solidFill>
              </a:defRPr>
            </a:lvl4pPr>
            <a:lvl5pPr marL="0" indent="1828800">
              <a:lnSpc>
                <a:spcPct val="100000"/>
              </a:lnSpc>
              <a:spcBef>
                <a:spcPts val="0"/>
              </a:spcBef>
              <a:buSzTx/>
              <a:buNone/>
              <a:defRPr sz="2800">
                <a:solidFill>
                  <a:srgbClr val="FFFFFF"/>
                </a:solidFill>
              </a:defRPr>
            </a:lvl5pPr>
          </a:lstStyle>
          <a:p>
            <a:r>
              <a:t>Alampealkiri. Seda rida pole alati vaja kasutada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itelslaid_Kollaseg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itelleht. Kollase taustaga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Tiitelleht. Kollase taustaga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71523" y="3428998"/>
            <a:ext cx="5172078" cy="15509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</a:defRPr>
            </a:lvl1pPr>
            <a:lvl2pPr marL="0" indent="457200">
              <a:lnSpc>
                <a:spcPct val="100000"/>
              </a:lnSpc>
              <a:spcBef>
                <a:spcPts val="0"/>
              </a:spcBef>
              <a:buSzTx/>
              <a:buNone/>
              <a:defRPr sz="2800">
                <a:solidFill>
                  <a:srgbClr val="FFFFFF"/>
                </a:solidFill>
              </a:defRPr>
            </a:lvl2pPr>
            <a:lvl3pPr marL="0" indent="914400">
              <a:lnSpc>
                <a:spcPct val="100000"/>
              </a:lnSpc>
              <a:spcBef>
                <a:spcPts val="0"/>
              </a:spcBef>
              <a:buSzTx/>
              <a:buNone/>
              <a:defRPr sz="2800">
                <a:solidFill>
                  <a:srgbClr val="FFFFFF"/>
                </a:solidFill>
              </a:defRPr>
            </a:lvl3pPr>
            <a:lvl4pPr marL="0" indent="1371600">
              <a:lnSpc>
                <a:spcPct val="100000"/>
              </a:lnSpc>
              <a:spcBef>
                <a:spcPts val="0"/>
              </a:spcBef>
              <a:buSzTx/>
              <a:buNone/>
              <a:defRPr sz="2800">
                <a:solidFill>
                  <a:srgbClr val="FFFFFF"/>
                </a:solidFill>
              </a:defRPr>
            </a:lvl4pPr>
            <a:lvl5pPr marL="0" indent="1828800">
              <a:lnSpc>
                <a:spcPct val="100000"/>
              </a:lnSpc>
              <a:spcBef>
                <a:spcPts val="0"/>
              </a:spcBef>
              <a:buSzTx/>
              <a:buNone/>
              <a:defRPr sz="2800">
                <a:solidFill>
                  <a:srgbClr val="FFFFFF"/>
                </a:solidFill>
              </a:defRPr>
            </a:lvl5pPr>
          </a:lstStyle>
          <a:p>
            <a:r>
              <a:t>Alampealkiri. Seda rida pole alati vaja kasutada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itelslaid_Punaseg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itelleht. Punase taustaga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Tiitelleht. Punase taustaga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71523" y="3428998"/>
            <a:ext cx="5172078" cy="15509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>
                <a:solidFill>
                  <a:srgbClr val="FFFFFF"/>
                </a:solidFill>
              </a:defRPr>
            </a:lvl1pPr>
            <a:lvl2pPr marL="0" indent="457200">
              <a:lnSpc>
                <a:spcPct val="100000"/>
              </a:lnSpc>
              <a:spcBef>
                <a:spcPts val="0"/>
              </a:spcBef>
              <a:buSzTx/>
              <a:buNone/>
              <a:defRPr sz="2800">
                <a:solidFill>
                  <a:srgbClr val="FFFFFF"/>
                </a:solidFill>
              </a:defRPr>
            </a:lvl2pPr>
            <a:lvl3pPr marL="0" indent="914400">
              <a:lnSpc>
                <a:spcPct val="100000"/>
              </a:lnSpc>
              <a:spcBef>
                <a:spcPts val="0"/>
              </a:spcBef>
              <a:buSzTx/>
              <a:buNone/>
              <a:defRPr sz="2800">
                <a:solidFill>
                  <a:srgbClr val="FFFFFF"/>
                </a:solidFill>
              </a:defRPr>
            </a:lvl3pPr>
            <a:lvl4pPr marL="0" indent="1371600">
              <a:lnSpc>
                <a:spcPct val="100000"/>
              </a:lnSpc>
              <a:spcBef>
                <a:spcPts val="0"/>
              </a:spcBef>
              <a:buSzTx/>
              <a:buNone/>
              <a:defRPr sz="2800">
                <a:solidFill>
                  <a:srgbClr val="FFFFFF"/>
                </a:solidFill>
              </a:defRPr>
            </a:lvl4pPr>
            <a:lvl5pPr marL="0" indent="1828800">
              <a:lnSpc>
                <a:spcPct val="100000"/>
              </a:lnSpc>
              <a:spcBef>
                <a:spcPts val="0"/>
              </a:spcBef>
              <a:buSzTx/>
              <a:buNone/>
              <a:defRPr sz="2800">
                <a:solidFill>
                  <a:srgbClr val="FFFFFF"/>
                </a:solidFill>
              </a:defRPr>
            </a:lvl5pPr>
          </a:lstStyle>
          <a:p>
            <a:r>
              <a:t>Alampealkiri. Seda rida pole alati vaja kasutada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itelslaid_Foto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ildi kohatäide 5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60" name="Tiitelleht. Punase taustaga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Tiitelleht. Punase taustaga</a:t>
            </a:r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iitelslaid_Mustrig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itelleht. Mustritaustaga, Sel  juhul on pealkiri väiksem"/>
          <p:cNvSpPr txBox="1">
            <a:spLocks noGrp="1"/>
          </p:cNvSpPr>
          <p:nvPr>
            <p:ph type="title" hasCustomPrompt="1"/>
          </p:nvPr>
        </p:nvSpPr>
        <p:spPr>
          <a:xfrm>
            <a:off x="771525" y="771523"/>
            <a:ext cx="4781550" cy="93027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t>Tiitelleht. Mustritaustaga, Sel  juhul on pealkiri väiksem</a:t>
            </a:r>
          </a:p>
        </p:txBody>
      </p:sp>
      <p:pic>
        <p:nvPicPr>
          <p:cNvPr id="69" name="Pilt 20" descr="Pilt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525" y="0"/>
            <a:ext cx="6096000" cy="6616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Tallinna_Munitsipaalpolitsei_Amet_logo_RGB.pdf" descr="Tallinna_Munitsipaalpolitsei_Amet_logo_RGB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52" y="5454051"/>
            <a:ext cx="5041569" cy="874336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ealkiri ja sisu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elline on tektiga lehekülg"/>
          <p:cNvSpPr txBox="1">
            <a:spLocks noGrp="1"/>
          </p:cNvSpPr>
          <p:nvPr>
            <p:ph type="title" hasCustomPrompt="1"/>
          </p:nvPr>
        </p:nvSpPr>
        <p:spPr>
          <a:xfrm>
            <a:off x="771523" y="771523"/>
            <a:ext cx="10715626" cy="964409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t>Selline on tektiga lehekülg</a:t>
            </a:r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04933" y="6355555"/>
            <a:ext cx="182217" cy="1778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0" name="Body Level One…"/>
          <p:cNvSpPr txBox="1">
            <a:spLocks noGrp="1"/>
          </p:cNvSpPr>
          <p:nvPr>
            <p:ph type="body" idx="1"/>
          </p:nvPr>
        </p:nvSpPr>
        <p:spPr>
          <a:xfrm>
            <a:off x="770394" y="2013665"/>
            <a:ext cx="10715625" cy="40728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81" name="Tallinna_Munitsipaalpolitsei_Amet_logo_RGB.pdf" descr="Tallinna_Munitsipaalpolitsei_Amet_logo_RGB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35" y="6229607"/>
            <a:ext cx="2477704" cy="4296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itelleht. Punase taustaga"/>
          <p:cNvSpPr txBox="1">
            <a:spLocks noGrp="1"/>
          </p:cNvSpPr>
          <p:nvPr>
            <p:ph type="title" hasCustomPrompt="1"/>
          </p:nvPr>
        </p:nvSpPr>
        <p:spPr>
          <a:xfrm>
            <a:off x="771523" y="771523"/>
            <a:ext cx="10036176" cy="930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Tiitelleht. Punase taustaga</a:t>
            </a:r>
          </a:p>
        </p:txBody>
      </p:sp>
      <p:pic>
        <p:nvPicPr>
          <p:cNvPr id="3" name="Pilt 24" descr="Pilt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525" y="5393280"/>
            <a:ext cx="3221833" cy="79262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598805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FFFFFF"/>
          </a:solidFill>
          <a:uFillTx/>
          <a:latin typeface="Lab Grotesque"/>
          <a:ea typeface="Lab Grotesque"/>
          <a:cs typeface="Lab Grotesque"/>
          <a:sym typeface="Lab Grotesque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FFFFFF"/>
          </a:solidFill>
          <a:uFillTx/>
          <a:latin typeface="Lab Grotesque"/>
          <a:ea typeface="Lab Grotesque"/>
          <a:cs typeface="Lab Grotesque"/>
          <a:sym typeface="Lab Grotesque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FFFFFF"/>
          </a:solidFill>
          <a:uFillTx/>
          <a:latin typeface="Lab Grotesque"/>
          <a:ea typeface="Lab Grotesque"/>
          <a:cs typeface="Lab Grotesque"/>
          <a:sym typeface="Lab Grotesque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FFFFFF"/>
          </a:solidFill>
          <a:uFillTx/>
          <a:latin typeface="Lab Grotesque"/>
          <a:ea typeface="Lab Grotesque"/>
          <a:cs typeface="Lab Grotesque"/>
          <a:sym typeface="Lab Grotesque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FFFFFF"/>
          </a:solidFill>
          <a:uFillTx/>
          <a:latin typeface="Lab Grotesque"/>
          <a:ea typeface="Lab Grotesque"/>
          <a:cs typeface="Lab Grotesque"/>
          <a:sym typeface="Lab Grotesque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FFFFFF"/>
          </a:solidFill>
          <a:uFillTx/>
          <a:latin typeface="Lab Grotesque"/>
          <a:ea typeface="Lab Grotesque"/>
          <a:cs typeface="Lab Grotesque"/>
          <a:sym typeface="Lab Grotesque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FFFFFF"/>
          </a:solidFill>
          <a:uFillTx/>
          <a:latin typeface="Lab Grotesque"/>
          <a:ea typeface="Lab Grotesque"/>
          <a:cs typeface="Lab Grotesque"/>
          <a:sym typeface="Lab Grotesque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FFFFFF"/>
          </a:solidFill>
          <a:uFillTx/>
          <a:latin typeface="Lab Grotesque"/>
          <a:ea typeface="Lab Grotesque"/>
          <a:cs typeface="Lab Grotesque"/>
          <a:sym typeface="Lab Grotesque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100" b="0" i="0" u="none" strike="noStrike" cap="none" spc="0" baseline="0">
          <a:solidFill>
            <a:srgbClr val="FFFFFF"/>
          </a:solidFill>
          <a:uFillTx/>
          <a:latin typeface="Lab Grotesque"/>
          <a:ea typeface="Lab Grotesque"/>
          <a:cs typeface="Lab Grotesque"/>
          <a:sym typeface="Lab Grotesque"/>
        </a:defRPr>
      </a:lvl9pPr>
    </p:titleStyle>
    <p:bodyStyle>
      <a:lvl1pPr marL="0" marR="0" indent="0" algn="l" defTabSz="914400" rtl="0" latinLnBrk="0">
        <a:lnSpc>
          <a:spcPct val="125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Lab Grotesque"/>
          <a:ea typeface="Lab Grotesque"/>
          <a:cs typeface="Lab Grotesque"/>
          <a:sym typeface="Lab Grotesque"/>
        </a:defRPr>
      </a:lvl1pPr>
      <a:lvl2pPr marL="539999" marR="0" indent="-269999" algn="l" defTabSz="914400" rtl="0" latinLnBrk="0">
        <a:lnSpc>
          <a:spcPct val="125000"/>
        </a:lnSpc>
        <a:spcBef>
          <a:spcPts val="12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Lab Grotesque"/>
          <a:ea typeface="Lab Grotesque"/>
          <a:cs typeface="Lab Grotesque"/>
          <a:sym typeface="Lab Grotesque"/>
        </a:defRPr>
      </a:lvl2pPr>
      <a:lvl3pPr marL="809999" marR="0" indent="-269999" algn="l" defTabSz="914400" rtl="0" latinLnBrk="0">
        <a:lnSpc>
          <a:spcPct val="125000"/>
        </a:lnSpc>
        <a:spcBef>
          <a:spcPts val="12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Lab Grotesque"/>
          <a:ea typeface="Lab Grotesque"/>
          <a:cs typeface="Lab Grotesque"/>
          <a:sym typeface="Lab Grotesque"/>
        </a:defRPr>
      </a:lvl3pPr>
      <a:lvl4pPr marL="1079999" marR="0" indent="-269999" algn="l" defTabSz="914400" rtl="0" latinLnBrk="0">
        <a:lnSpc>
          <a:spcPct val="125000"/>
        </a:lnSpc>
        <a:spcBef>
          <a:spcPts val="12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Lab Grotesque"/>
          <a:ea typeface="Lab Grotesque"/>
          <a:cs typeface="Lab Grotesque"/>
          <a:sym typeface="Lab Grotesque"/>
        </a:defRPr>
      </a:lvl4pPr>
      <a:lvl5pPr marL="1349999" marR="0" indent="-269999" algn="l" defTabSz="914400" rtl="0" latinLnBrk="0">
        <a:lnSpc>
          <a:spcPct val="125000"/>
        </a:lnSpc>
        <a:spcBef>
          <a:spcPts val="12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Lab Grotesque"/>
          <a:ea typeface="Lab Grotesque"/>
          <a:cs typeface="Lab Grotesque"/>
          <a:sym typeface="Lab Grotesque"/>
        </a:defRPr>
      </a:lvl5pPr>
      <a:lvl6pPr marL="2590800" marR="0" indent="-304800" algn="l" defTabSz="914400" rtl="0" latinLnBrk="0">
        <a:lnSpc>
          <a:spcPct val="125000"/>
        </a:lnSpc>
        <a:spcBef>
          <a:spcPts val="12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Lab Grotesque"/>
          <a:ea typeface="Lab Grotesque"/>
          <a:cs typeface="Lab Grotesque"/>
          <a:sym typeface="Lab Grotesque"/>
        </a:defRPr>
      </a:lvl6pPr>
      <a:lvl7pPr marL="3048000" marR="0" indent="-304800" algn="l" defTabSz="914400" rtl="0" latinLnBrk="0">
        <a:lnSpc>
          <a:spcPct val="125000"/>
        </a:lnSpc>
        <a:spcBef>
          <a:spcPts val="12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Lab Grotesque"/>
          <a:ea typeface="Lab Grotesque"/>
          <a:cs typeface="Lab Grotesque"/>
          <a:sym typeface="Lab Grotesque"/>
        </a:defRPr>
      </a:lvl7pPr>
      <a:lvl8pPr marL="3505200" marR="0" indent="-304800" algn="l" defTabSz="914400" rtl="0" latinLnBrk="0">
        <a:lnSpc>
          <a:spcPct val="125000"/>
        </a:lnSpc>
        <a:spcBef>
          <a:spcPts val="12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Lab Grotesque"/>
          <a:ea typeface="Lab Grotesque"/>
          <a:cs typeface="Lab Grotesque"/>
          <a:sym typeface="Lab Grotesque"/>
        </a:defRPr>
      </a:lvl8pPr>
      <a:lvl9pPr marL="3962400" marR="0" indent="-304800" algn="l" defTabSz="914400" rtl="0" latinLnBrk="0">
        <a:lnSpc>
          <a:spcPct val="125000"/>
        </a:lnSpc>
        <a:spcBef>
          <a:spcPts val="12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Lab Grotesque"/>
          <a:ea typeface="Lab Grotesque"/>
          <a:cs typeface="Lab Grotesque"/>
          <a:sym typeface="Lab Grotesque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b Grotesque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b Grotesque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b Grotesque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b Grotesque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b Grotesque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b Grotesque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b Grotesque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b Grotesque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b Grotesq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ittetulundus.tallinn.e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igiteataja.ee/akt/10210202500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levalmis.ee/assets/files/s--AW6wB0D3--/v1/olevalmis-payload-live/j24i6ysat4jvlzy3lscc/Detailsemad%20soovitused,%20kuidas%20keldrid%20varjumiskohaks%20kohandada%20leiad%20siit%20juhendist.pdf?_a=BAMAK+Ri0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ealkiri 1"/>
          <p:cNvSpPr txBox="1"/>
          <p:nvPr/>
        </p:nvSpPr>
        <p:spPr>
          <a:xfrm>
            <a:off x="460797" y="3857960"/>
            <a:ext cx="4781551" cy="930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>
              <a:lnSpc>
                <a:spcPct val="90000"/>
              </a:lnSpc>
              <a:defRPr sz="2800">
                <a:solidFill>
                  <a:schemeClr val="accent1"/>
                </a:solidFill>
              </a:defRPr>
            </a:pPr>
            <a:r>
              <a:rPr lang="et-EE" dirty="0"/>
              <a:t>Allan Teistre</a:t>
            </a:r>
            <a:endParaRPr dirty="0"/>
          </a:p>
          <a:p>
            <a:pPr>
              <a:lnSpc>
                <a:spcPct val="90000"/>
              </a:lnSpc>
              <a:defRPr sz="2200">
                <a:solidFill>
                  <a:schemeClr val="accent1"/>
                </a:solidFill>
              </a:defRPr>
            </a:pPr>
            <a:r>
              <a:rPr lang="et-EE" dirty="0"/>
              <a:t>Peaspetsialist</a:t>
            </a:r>
          </a:p>
          <a:p>
            <a:pPr>
              <a:lnSpc>
                <a:spcPct val="90000"/>
              </a:lnSpc>
              <a:defRPr sz="2200">
                <a:solidFill>
                  <a:schemeClr val="accent1"/>
                </a:solidFill>
              </a:defRPr>
            </a:pPr>
            <a:r>
              <a:rPr lang="et-EE" dirty="0"/>
              <a:t>Elanikonnakaitse osakond</a:t>
            </a:r>
          </a:p>
          <a:p>
            <a:pPr>
              <a:lnSpc>
                <a:spcPct val="90000"/>
              </a:lnSpc>
              <a:defRPr sz="2200">
                <a:solidFill>
                  <a:schemeClr val="accent1"/>
                </a:solidFill>
              </a:defRPr>
            </a:pPr>
            <a:endParaRPr dirty="0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633F039E-F27A-616D-2572-617F262CFB03}"/>
              </a:ext>
            </a:extLst>
          </p:cNvPr>
          <p:cNvSpPr txBox="1"/>
          <p:nvPr/>
        </p:nvSpPr>
        <p:spPr>
          <a:xfrm>
            <a:off x="460797" y="5119708"/>
            <a:ext cx="1718523" cy="339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 fontScale="70000" lnSpcReduction="20000"/>
          </a:bodyPr>
          <a:lstStyle/>
          <a:p>
            <a:pPr>
              <a:lnSpc>
                <a:spcPct val="90000"/>
              </a:lnSpc>
              <a:defRPr sz="2800">
                <a:solidFill>
                  <a:schemeClr val="accent1"/>
                </a:solidFill>
              </a:defRPr>
            </a:pPr>
            <a:r>
              <a:rPr lang="et-EE" sz="2000" dirty="0"/>
              <a:t>25. november 2025</a:t>
            </a:r>
            <a:endParaRPr sz="2000" dirty="0"/>
          </a:p>
        </p:txBody>
      </p:sp>
      <p:sp>
        <p:nvSpPr>
          <p:cNvPr id="3" name="Pealkiri 1">
            <a:extLst>
              <a:ext uri="{FF2B5EF4-FFF2-40B4-BE49-F238E27FC236}">
                <a16:creationId xmlns:a16="http://schemas.microsoft.com/office/drawing/2014/main" id="{201FCEF6-6D62-E414-7ED8-39D8E1D165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9357" y="1240100"/>
            <a:ext cx="5791413" cy="147768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886968">
              <a:defRPr sz="3783" b="1"/>
            </a:lvl1pPr>
          </a:lstStyle>
          <a:p>
            <a:pPr algn="l"/>
            <a:r>
              <a:rPr lang="et-EE" sz="3600" dirty="0"/>
              <a:t>Varjumiskoha meetme infotund Tallinna </a:t>
            </a:r>
            <a:r>
              <a:rPr lang="et-EE" sz="3600" dirty="0" err="1"/>
              <a:t>KÜ-dele</a:t>
            </a:r>
            <a:endParaRPr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35E99-44EA-F36F-5CA5-3089B6E05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ealkiri 1">
            <a:extLst>
              <a:ext uri="{FF2B5EF4-FFF2-40B4-BE49-F238E27FC236}">
                <a16:creationId xmlns:a16="http://schemas.microsoft.com/office/drawing/2014/main" id="{86F950E1-EE09-26B9-2924-7CA7075330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721830"/>
            <a:ext cx="6140928" cy="201136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t-EE" sz="4000" b="1" dirty="0"/>
              <a:t>Varjumiskoha näidis Tallinnas</a:t>
            </a:r>
            <a:endParaRPr sz="4000" b="1" dirty="0"/>
          </a:p>
        </p:txBody>
      </p:sp>
      <p:sp>
        <p:nvSpPr>
          <p:cNvPr id="4" name="Eesnimi Perekonnanimi…">
            <a:extLst>
              <a:ext uri="{FF2B5EF4-FFF2-40B4-BE49-F238E27FC236}">
                <a16:creationId xmlns:a16="http://schemas.microsoft.com/office/drawing/2014/main" id="{8F39FE17-E912-378E-B606-48606BBBD4ED}"/>
              </a:ext>
            </a:extLst>
          </p:cNvPr>
          <p:cNvSpPr txBox="1">
            <a:spLocks/>
          </p:cNvSpPr>
          <p:nvPr/>
        </p:nvSpPr>
        <p:spPr>
          <a:xfrm>
            <a:off x="457201" y="3995928"/>
            <a:ext cx="6140928" cy="2011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914400" rtl="0" latinLnBrk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1pPr>
            <a:lvl2pPr marL="539999" marR="0" indent="-269999" algn="l" defTabSz="914400" rtl="0" latinLnBrk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2pPr>
            <a:lvl3pPr marL="809999" marR="0" indent="-269999" algn="l" defTabSz="914400" rtl="0" latinLnBrk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3pPr>
            <a:lvl4pPr marL="1079999" marR="0" indent="-269999" algn="l" defTabSz="914400" rtl="0" latinLnBrk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4pPr>
            <a:lvl5pPr marL="1349999" marR="0" indent="-269999" algn="l" defTabSz="914400" rtl="0" latinLnBrk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5pPr>
            <a:lvl6pPr marL="2590800" marR="0" indent="-304800" algn="l" defTabSz="914400" rtl="0" latinLnBrk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6pPr>
            <a:lvl7pPr marL="3048000" marR="0" indent="-304800" algn="l" defTabSz="914400" rtl="0" latinLnBrk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7pPr>
            <a:lvl8pPr marL="3505200" marR="0" indent="-304800" algn="l" defTabSz="914400" rtl="0" latinLnBrk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8pPr>
            <a:lvl9pPr marL="3962400" marR="0" indent="-304800" algn="l" defTabSz="914400" rtl="0" latinLnBrk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0"/>
              </a:spcBef>
              <a:defRPr sz="1800" b="1">
                <a:solidFill>
                  <a:schemeClr val="accent1"/>
                </a:solidFill>
              </a:defRPr>
            </a:pPr>
            <a:endParaRPr lang="et-EE" sz="1800" dirty="0">
              <a:solidFill>
                <a:schemeClr val="accent1"/>
              </a:solidFill>
            </a:endParaRP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93E769E8-C666-C6CB-3A09-5A1602A64CF4}"/>
              </a:ext>
            </a:extLst>
          </p:cNvPr>
          <p:cNvSpPr txBox="1">
            <a:spLocks/>
          </p:cNvSpPr>
          <p:nvPr/>
        </p:nvSpPr>
        <p:spPr>
          <a:xfrm>
            <a:off x="457200" y="5001608"/>
            <a:ext cx="4789170" cy="884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chemeClr val="accent1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00" b="0" i="0" u="none" strike="noStrike" cap="none" spc="0" baseline="0">
                <a:solidFill>
                  <a:srgbClr val="FFFFFF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00" b="0" i="0" u="none" strike="noStrike" cap="none" spc="0" baseline="0">
                <a:solidFill>
                  <a:srgbClr val="FFFFFF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00" b="0" i="0" u="none" strike="noStrike" cap="none" spc="0" baseline="0">
                <a:solidFill>
                  <a:srgbClr val="FFFFFF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00" b="0" i="0" u="none" strike="noStrike" cap="none" spc="0" baseline="0">
                <a:solidFill>
                  <a:srgbClr val="FFFFFF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00" b="0" i="0" u="none" strike="noStrike" cap="none" spc="0" baseline="0">
                <a:solidFill>
                  <a:srgbClr val="FFFFFF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00" b="0" i="0" u="none" strike="noStrike" cap="none" spc="0" baseline="0">
                <a:solidFill>
                  <a:srgbClr val="FFFFFF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00" b="0" i="0" u="none" strike="noStrike" cap="none" spc="0" baseline="0">
                <a:solidFill>
                  <a:srgbClr val="FFFFFF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00" b="0" i="0" u="none" strike="noStrike" cap="none" spc="0" baseline="0">
                <a:solidFill>
                  <a:srgbClr val="FFFFFF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9pPr>
          </a:lstStyle>
          <a:p>
            <a:pPr hangingPunct="1"/>
            <a:endParaRPr lang="et-EE" sz="2000" b="1" dirty="0"/>
          </a:p>
        </p:txBody>
      </p:sp>
    </p:spTree>
    <p:extLst>
      <p:ext uri="{BB962C8B-B14F-4D97-AF65-F5344CB8AC3E}">
        <p14:creationId xmlns:p14="http://schemas.microsoft.com/office/powerpoint/2010/main" val="320575520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5199F-B9C7-D02D-3721-BE54DFAE8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18" y="261981"/>
            <a:ext cx="5821682" cy="964409"/>
          </a:xfrm>
        </p:spPr>
        <p:txBody>
          <a:bodyPr>
            <a:normAutofit fontScale="90000"/>
          </a:bodyPr>
          <a:lstStyle/>
          <a:p>
            <a:r>
              <a:rPr lang="et-EE" sz="4000" b="1" dirty="0"/>
              <a:t>Varjumiskoha näidis </a:t>
            </a:r>
            <a:r>
              <a:rPr lang="et-EE" sz="4000" b="1" dirty="0" err="1"/>
              <a:t>Kivila</a:t>
            </a:r>
            <a:r>
              <a:rPr lang="et-EE" sz="4000" b="1" dirty="0"/>
              <a:t> 3a</a:t>
            </a:r>
            <a:endParaRPr lang="et-EE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B89FE-7A4A-05C6-8273-D773C8095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4818" y="1635978"/>
            <a:ext cx="5324476" cy="407281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t-EE" dirty="0"/>
              <a:t>Tegemist on õppeklassiga:</a:t>
            </a:r>
          </a:p>
          <a:p>
            <a:pPr marL="882899" lvl="1" indent="-342900">
              <a:buFont typeface="Wingdings" panose="05000000000000000000" pitchFamily="2" charset="2"/>
              <a:buChar char="Ø"/>
            </a:pPr>
            <a:r>
              <a:rPr lang="et-EE" dirty="0"/>
              <a:t>… </a:t>
            </a:r>
            <a:r>
              <a:rPr lang="fi-FI" dirty="0" err="1"/>
              <a:t>õppe</a:t>
            </a:r>
            <a:r>
              <a:rPr lang="fi-FI" dirty="0"/>
              <a:t>- ja </a:t>
            </a:r>
            <a:r>
              <a:rPr lang="fi-FI" dirty="0" err="1"/>
              <a:t>näi</a:t>
            </a:r>
            <a:r>
              <a:rPr lang="et-EE" dirty="0" err="1"/>
              <a:t>dis</a:t>
            </a:r>
            <a:r>
              <a:rPr lang="fi-FI" dirty="0" err="1"/>
              <a:t>materjal</a:t>
            </a:r>
            <a:r>
              <a:rPr lang="fi-FI" dirty="0"/>
              <a:t>, </a:t>
            </a:r>
            <a:r>
              <a:rPr lang="fi-FI" dirty="0" err="1"/>
              <a:t>kust</a:t>
            </a:r>
            <a:r>
              <a:rPr lang="fi-FI" dirty="0"/>
              <a:t> </a:t>
            </a:r>
            <a:r>
              <a:rPr lang="fi-FI" dirty="0" err="1"/>
              <a:t>saavad</a:t>
            </a:r>
            <a:r>
              <a:rPr lang="fi-FI" dirty="0"/>
              <a:t> </a:t>
            </a:r>
            <a:r>
              <a:rPr lang="fi-FI" dirty="0" err="1"/>
              <a:t>kogemusi</a:t>
            </a:r>
            <a:r>
              <a:rPr lang="fi-FI" dirty="0"/>
              <a:t> ja </a:t>
            </a:r>
            <a:r>
              <a:rPr lang="fi-FI" dirty="0" err="1"/>
              <a:t>teadmisi</a:t>
            </a:r>
            <a:r>
              <a:rPr lang="fi-FI" dirty="0"/>
              <a:t> </a:t>
            </a:r>
            <a:r>
              <a:rPr lang="fi-FI" dirty="0" err="1"/>
              <a:t>ammutada</a:t>
            </a:r>
            <a:r>
              <a:rPr lang="fi-FI" dirty="0"/>
              <a:t> </a:t>
            </a:r>
            <a:r>
              <a:rPr lang="fi-FI" dirty="0" err="1"/>
              <a:t>kõik</a:t>
            </a:r>
            <a:r>
              <a:rPr lang="fi-FI" dirty="0"/>
              <a:t> </a:t>
            </a:r>
            <a:r>
              <a:rPr lang="fi-FI" dirty="0" err="1"/>
              <a:t>huvilised</a:t>
            </a:r>
            <a:r>
              <a:rPr lang="et-EE" dirty="0"/>
              <a:t>;</a:t>
            </a:r>
          </a:p>
          <a:p>
            <a:pPr marL="882899" lvl="1" indent="-342900">
              <a:buFont typeface="Wingdings" panose="05000000000000000000" pitchFamily="2" charset="2"/>
              <a:buChar char="Ø"/>
            </a:pPr>
            <a:r>
              <a:rPr lang="et-EE" dirty="0"/>
              <a:t>… </a:t>
            </a:r>
            <a:r>
              <a:rPr lang="fi-FI" dirty="0" err="1"/>
              <a:t>erinevad</a:t>
            </a:r>
            <a:r>
              <a:rPr lang="fi-FI" dirty="0"/>
              <a:t> </a:t>
            </a:r>
            <a:r>
              <a:rPr lang="fi-FI" dirty="0" err="1"/>
              <a:t>lahendused</a:t>
            </a:r>
            <a:r>
              <a:rPr lang="fi-FI" dirty="0"/>
              <a:t>, </a:t>
            </a:r>
            <a:r>
              <a:rPr lang="fi-FI" dirty="0" err="1"/>
              <a:t>mida</a:t>
            </a:r>
            <a:r>
              <a:rPr lang="fi-FI" dirty="0"/>
              <a:t> </a:t>
            </a:r>
            <a:r>
              <a:rPr lang="fi-FI" dirty="0" err="1"/>
              <a:t>vastavalt</a:t>
            </a:r>
            <a:r>
              <a:rPr lang="fi-FI" dirty="0"/>
              <a:t> maja ja </a:t>
            </a:r>
            <a:r>
              <a:rPr lang="fi-FI" dirty="0" err="1"/>
              <a:t>omaniku</a:t>
            </a:r>
            <a:r>
              <a:rPr lang="fi-FI" dirty="0"/>
              <a:t> </a:t>
            </a:r>
            <a:r>
              <a:rPr lang="fi-FI" dirty="0" err="1"/>
              <a:t>võimalustele</a:t>
            </a:r>
            <a:r>
              <a:rPr lang="fi-FI" dirty="0"/>
              <a:t> </a:t>
            </a:r>
            <a:r>
              <a:rPr lang="fi-FI" dirty="0" err="1"/>
              <a:t>kasutada</a:t>
            </a:r>
            <a:r>
              <a:rPr lang="et-EE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t-EE" dirty="0"/>
              <a:t>Plaanis on luua külastamine broneerimise kaudu.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t-EE" dirty="0"/>
          </a:p>
        </p:txBody>
      </p:sp>
      <p:pic>
        <p:nvPicPr>
          <p:cNvPr id="5" name="Picture 4" descr="A building with many windows&#10;&#10;AI-generated content may be incorrect.">
            <a:extLst>
              <a:ext uri="{FF2B5EF4-FFF2-40B4-BE49-F238E27FC236}">
                <a16:creationId xmlns:a16="http://schemas.microsoft.com/office/drawing/2014/main" id="{87ED33CD-2496-4DB2-E068-DC2ED8838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235" y="261981"/>
            <a:ext cx="4777739" cy="585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6847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28C56-2D6E-4F5B-8883-1E7F0DFC0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35" y="771523"/>
            <a:ext cx="10715626" cy="964409"/>
          </a:xfrm>
        </p:spPr>
        <p:txBody>
          <a:bodyPr>
            <a:normAutofit/>
          </a:bodyPr>
          <a:lstStyle/>
          <a:p>
            <a:r>
              <a:rPr lang="et-EE" sz="4000" b="1" dirty="0" err="1"/>
              <a:t>Kivila</a:t>
            </a:r>
            <a:r>
              <a:rPr lang="et-EE" sz="4000" b="1" dirty="0"/>
              <a:t> 3a </a:t>
            </a:r>
            <a:r>
              <a:rPr lang="et-EE" sz="4000" b="1" dirty="0" err="1"/>
              <a:t>näidisvarjumiskoht</a:t>
            </a:r>
            <a:endParaRPr lang="et-EE" sz="40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56A42-9781-3F68-6308-3EA6D88F4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5" name="Picture 4" descr="A wooden beam in a room&#10;&#10;AI-generated content may be incorrect.">
            <a:extLst>
              <a:ext uri="{FF2B5EF4-FFF2-40B4-BE49-F238E27FC236}">
                <a16:creationId xmlns:a16="http://schemas.microsoft.com/office/drawing/2014/main" id="{39C75DC4-379C-1040-767A-5B89EE32E7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21492" y="2123312"/>
            <a:ext cx="5314955" cy="3869917"/>
          </a:xfrm>
          <a:prstGeom prst="rect">
            <a:avLst/>
          </a:prstGeom>
        </p:spPr>
      </p:pic>
      <p:pic>
        <p:nvPicPr>
          <p:cNvPr id="7" name="Picture 6" descr="A bathroom with a toilet and a window&#10;&#10;AI-generated content may be incorrect.">
            <a:extLst>
              <a:ext uri="{FF2B5EF4-FFF2-40B4-BE49-F238E27FC236}">
                <a16:creationId xmlns:a16="http://schemas.microsoft.com/office/drawing/2014/main" id="{3D3AA9D1-C992-1037-56AF-F4EF08D3BD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52" y="3752256"/>
            <a:ext cx="3869918" cy="2963492"/>
          </a:xfrm>
          <a:prstGeom prst="rect">
            <a:avLst/>
          </a:prstGeom>
        </p:spPr>
      </p:pic>
      <p:pic>
        <p:nvPicPr>
          <p:cNvPr id="11" name="Picture 10" descr="A blue machine in a room&#10;&#10;AI-generated content may be incorrect.">
            <a:extLst>
              <a:ext uri="{FF2B5EF4-FFF2-40B4-BE49-F238E27FC236}">
                <a16:creationId xmlns:a16="http://schemas.microsoft.com/office/drawing/2014/main" id="{8B57CC03-736F-31F7-C3BA-5D8BF41F13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838" y="1392593"/>
            <a:ext cx="3887232" cy="2594727"/>
          </a:xfrm>
          <a:prstGeom prst="rect">
            <a:avLst/>
          </a:prstGeom>
        </p:spPr>
      </p:pic>
      <p:pic>
        <p:nvPicPr>
          <p:cNvPr id="13" name="Picture 12" descr="A room with a few items on the floor&#10;&#10;AI-generated content may be incorrect.">
            <a:extLst>
              <a:ext uri="{FF2B5EF4-FFF2-40B4-BE49-F238E27FC236}">
                <a16:creationId xmlns:a16="http://schemas.microsoft.com/office/drawing/2014/main" id="{D1A1AB21-8C29-3B79-2B4A-50B3FA0990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2190" y="2157833"/>
            <a:ext cx="5314953" cy="378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149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35E99-44EA-F36F-5CA5-3089B6E05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ealkiri 1">
            <a:extLst>
              <a:ext uri="{FF2B5EF4-FFF2-40B4-BE49-F238E27FC236}">
                <a16:creationId xmlns:a16="http://schemas.microsoft.com/office/drawing/2014/main" id="{86F950E1-EE09-26B9-2924-7CA7075330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721830"/>
            <a:ext cx="6140928" cy="201136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t-EE" sz="4000" b="1" dirty="0"/>
              <a:t>Iseteeninduskeskkonna visuaalne tutvustus</a:t>
            </a:r>
            <a:endParaRPr sz="4000" b="1" dirty="0"/>
          </a:p>
        </p:txBody>
      </p:sp>
      <p:sp>
        <p:nvSpPr>
          <p:cNvPr id="4" name="Eesnimi Perekonnanimi…">
            <a:extLst>
              <a:ext uri="{FF2B5EF4-FFF2-40B4-BE49-F238E27FC236}">
                <a16:creationId xmlns:a16="http://schemas.microsoft.com/office/drawing/2014/main" id="{8F39FE17-E912-378E-B606-48606BBBD4ED}"/>
              </a:ext>
            </a:extLst>
          </p:cNvPr>
          <p:cNvSpPr txBox="1">
            <a:spLocks/>
          </p:cNvSpPr>
          <p:nvPr/>
        </p:nvSpPr>
        <p:spPr>
          <a:xfrm>
            <a:off x="457201" y="3995928"/>
            <a:ext cx="6140928" cy="2011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914400" rtl="0" latinLnBrk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1pPr>
            <a:lvl2pPr marL="539999" marR="0" indent="-269999" algn="l" defTabSz="914400" rtl="0" latinLnBrk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2pPr>
            <a:lvl3pPr marL="809999" marR="0" indent="-269999" algn="l" defTabSz="914400" rtl="0" latinLnBrk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3pPr>
            <a:lvl4pPr marL="1079999" marR="0" indent="-269999" algn="l" defTabSz="914400" rtl="0" latinLnBrk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4pPr>
            <a:lvl5pPr marL="1349999" marR="0" indent="-269999" algn="l" defTabSz="914400" rtl="0" latinLnBrk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5pPr>
            <a:lvl6pPr marL="2590800" marR="0" indent="-304800" algn="l" defTabSz="914400" rtl="0" latinLnBrk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6pPr>
            <a:lvl7pPr marL="3048000" marR="0" indent="-304800" algn="l" defTabSz="914400" rtl="0" latinLnBrk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7pPr>
            <a:lvl8pPr marL="3505200" marR="0" indent="-304800" algn="l" defTabSz="914400" rtl="0" latinLnBrk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8pPr>
            <a:lvl9pPr marL="3962400" marR="0" indent="-304800" algn="l" defTabSz="914400" rtl="0" latinLnBrk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0"/>
              </a:spcBef>
              <a:defRPr sz="1800" b="1">
                <a:solidFill>
                  <a:schemeClr val="accent1"/>
                </a:solidFill>
              </a:defRPr>
            </a:pPr>
            <a:endParaRPr lang="et-EE" sz="1800" dirty="0">
              <a:solidFill>
                <a:schemeClr val="accent1"/>
              </a:solidFill>
            </a:endParaRP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93E769E8-C666-C6CB-3A09-5A1602A64CF4}"/>
              </a:ext>
            </a:extLst>
          </p:cNvPr>
          <p:cNvSpPr txBox="1">
            <a:spLocks/>
          </p:cNvSpPr>
          <p:nvPr/>
        </p:nvSpPr>
        <p:spPr>
          <a:xfrm>
            <a:off x="457200" y="5001608"/>
            <a:ext cx="4789170" cy="884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chemeClr val="accent1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00" b="0" i="0" u="none" strike="noStrike" cap="none" spc="0" baseline="0">
                <a:solidFill>
                  <a:srgbClr val="FFFFFF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00" b="0" i="0" u="none" strike="noStrike" cap="none" spc="0" baseline="0">
                <a:solidFill>
                  <a:srgbClr val="FFFFFF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00" b="0" i="0" u="none" strike="noStrike" cap="none" spc="0" baseline="0">
                <a:solidFill>
                  <a:srgbClr val="FFFFFF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00" b="0" i="0" u="none" strike="noStrike" cap="none" spc="0" baseline="0">
                <a:solidFill>
                  <a:srgbClr val="FFFFFF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00" b="0" i="0" u="none" strike="noStrike" cap="none" spc="0" baseline="0">
                <a:solidFill>
                  <a:srgbClr val="FFFFFF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00" b="0" i="0" u="none" strike="noStrike" cap="none" spc="0" baseline="0">
                <a:solidFill>
                  <a:srgbClr val="FFFFFF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00" b="0" i="0" u="none" strike="noStrike" cap="none" spc="0" baseline="0">
                <a:solidFill>
                  <a:srgbClr val="FFFFFF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00" b="0" i="0" u="none" strike="noStrike" cap="none" spc="0" baseline="0">
                <a:solidFill>
                  <a:srgbClr val="FFFFFF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9pPr>
          </a:lstStyle>
          <a:p>
            <a:pPr hangingPunct="1"/>
            <a:r>
              <a:rPr lang="et-EE" sz="2000" b="1" dirty="0"/>
              <a:t>Lisainfo: mittetulundus.tallinn.ee</a:t>
            </a:r>
          </a:p>
        </p:txBody>
      </p:sp>
    </p:spTree>
    <p:extLst>
      <p:ext uri="{BB962C8B-B14F-4D97-AF65-F5344CB8AC3E}">
        <p14:creationId xmlns:p14="http://schemas.microsoft.com/office/powerpoint/2010/main" val="400329968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DC8B4-E7CD-7717-93D4-E5A2CCC40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50" y="331471"/>
            <a:ext cx="10983099" cy="857249"/>
          </a:xfrm>
        </p:spPr>
        <p:txBody>
          <a:bodyPr>
            <a:normAutofit fontScale="90000"/>
          </a:bodyPr>
          <a:lstStyle/>
          <a:p>
            <a:r>
              <a:rPr lang="et-EE" b="1" dirty="0"/>
              <a:t>Taotluse esitamine</a:t>
            </a:r>
            <a:br>
              <a:rPr lang="et-EE" dirty="0"/>
            </a:br>
            <a:r>
              <a:rPr lang="et-EE" sz="2200" dirty="0">
                <a:hlinkClick r:id="rId3"/>
              </a:rPr>
              <a:t>https://mittetulundus.tallinn.ee/</a:t>
            </a:r>
            <a:br>
              <a:rPr lang="et-EE" dirty="0"/>
            </a:br>
            <a:endParaRPr lang="et-E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60D219-FF46-4BD3-B431-86998B7C8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50" y="1188720"/>
            <a:ext cx="11380840" cy="5520690"/>
          </a:xfrm>
          <a:prstGeom prst="rect">
            <a:avLst/>
          </a:prstGeom>
        </p:spPr>
      </p:pic>
      <p:pic>
        <p:nvPicPr>
          <p:cNvPr id="3" name="Pilt 2">
            <a:extLst>
              <a:ext uri="{FF2B5EF4-FFF2-40B4-BE49-F238E27FC236}">
                <a16:creationId xmlns:a16="http://schemas.microsoft.com/office/drawing/2014/main" id="{422F5D03-75CB-600F-8A48-60123F876B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270" y="1188720"/>
            <a:ext cx="6600620" cy="4617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3641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8B702-91EC-70D0-EE87-431371C4D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b="1" dirty="0"/>
              <a:t>Eelarve ja kulu kujunemine koos kirjeldusega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E1FF9-324C-E9B4-6DF1-C58F3693C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0394" y="1392595"/>
            <a:ext cx="5996398" cy="1131528"/>
          </a:xfrm>
        </p:spPr>
        <p:txBody>
          <a:bodyPr>
            <a:norm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t-EE" sz="2000" dirty="0"/>
              <a:t>Taotluse vormil sammus nr 3 eelarvet sisestades märkige planeeritav tööde kogukulu, seejärel arvutab süsteem taotletava toetuse osakaalu</a:t>
            </a:r>
          </a:p>
        </p:txBody>
      </p:sp>
      <p:pic>
        <p:nvPicPr>
          <p:cNvPr id="5" name="Pilt 3">
            <a:extLst>
              <a:ext uri="{FF2B5EF4-FFF2-40B4-BE49-F238E27FC236}">
                <a16:creationId xmlns:a16="http://schemas.microsoft.com/office/drawing/2014/main" id="{AA299D46-00F8-39F9-02CB-5C270CC51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396" y="1392594"/>
            <a:ext cx="5034846" cy="2265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lt 4">
            <a:extLst>
              <a:ext uri="{FF2B5EF4-FFF2-40B4-BE49-F238E27FC236}">
                <a16:creationId xmlns:a16="http://schemas.microsoft.com/office/drawing/2014/main" id="{9656221F-0113-3EC7-F72B-5CE4E3265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792" y="3670088"/>
            <a:ext cx="5337577" cy="19107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5F456A6-5A4C-4394-41AF-B3BC8F671308}"/>
              </a:ext>
            </a:extLst>
          </p:cNvPr>
          <p:cNvSpPr txBox="1">
            <a:spLocks/>
          </p:cNvSpPr>
          <p:nvPr/>
        </p:nvSpPr>
        <p:spPr>
          <a:xfrm>
            <a:off x="770394" y="2743282"/>
            <a:ext cx="5996398" cy="2271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914400" rtl="0" latinLnBrk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1pPr>
            <a:lvl2pPr marL="539999" marR="0" indent="-269999" algn="l" defTabSz="914400" rtl="0" latinLnBrk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2pPr>
            <a:lvl3pPr marL="809999" marR="0" indent="-269999" algn="l" defTabSz="914400" rtl="0" latinLnBrk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3pPr>
            <a:lvl4pPr marL="1079999" marR="0" indent="-269999" algn="l" defTabSz="914400" rtl="0" latinLnBrk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4pPr>
            <a:lvl5pPr marL="1349999" marR="0" indent="-269999" algn="l" defTabSz="914400" rtl="0" latinLnBrk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5pPr>
            <a:lvl6pPr marL="2590800" marR="0" indent="-304800" algn="l" defTabSz="914400" rtl="0" latinLnBrk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6pPr>
            <a:lvl7pPr marL="3048000" marR="0" indent="-304800" algn="l" defTabSz="914400" rtl="0" latinLnBrk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7pPr>
            <a:lvl8pPr marL="3505200" marR="0" indent="-304800" algn="l" defTabSz="914400" rtl="0" latinLnBrk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8pPr>
            <a:lvl9pPr marL="3962400" marR="0" indent="-304800" algn="l" defTabSz="914400" rtl="0" latinLnBrk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9pPr>
          </a:lstStyle>
          <a:p>
            <a:pPr marL="342900" indent="-342900" hangingPunct="1">
              <a:buFont typeface="Wingdings" panose="05000000000000000000" pitchFamily="2" charset="2"/>
              <a:buChar char="Ø"/>
            </a:pPr>
            <a:r>
              <a:rPr lang="et-EE" sz="2000" dirty="0"/>
              <a:t>Pärast taotluse vormi salvestamist </a:t>
            </a:r>
            <a:r>
              <a:rPr lang="et-EE" sz="2000" b="1" dirty="0"/>
              <a:t>täitke eelarve tabelis väli „Kulu kujunemise alused ja sisu kirjeldus“.</a:t>
            </a:r>
            <a:r>
              <a:rPr lang="et-EE" sz="2000" dirty="0"/>
              <a:t> Palun kirjeldage seadmete ja\või tarvikute ja\või materjali soetamise tüki arvud ja lisage tüki hind. Lisage samuti tööde teostamise kulu suurus jm asjakohane</a:t>
            </a:r>
          </a:p>
        </p:txBody>
      </p:sp>
      <p:pic>
        <p:nvPicPr>
          <p:cNvPr id="9" name="Pilt 5">
            <a:extLst>
              <a:ext uri="{FF2B5EF4-FFF2-40B4-BE49-F238E27FC236}">
                <a16:creationId xmlns:a16="http://schemas.microsoft.com/office/drawing/2014/main" id="{4A66A303-8F42-8F82-3860-364EB4EB6D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161" y="5087875"/>
            <a:ext cx="8224208" cy="113152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1BD3F41-049B-F0C3-70EF-D82AFEC67C1E}"/>
              </a:ext>
            </a:extLst>
          </p:cNvPr>
          <p:cNvSpPr txBox="1">
            <a:spLocks/>
          </p:cNvSpPr>
          <p:nvPr/>
        </p:nvSpPr>
        <p:spPr>
          <a:xfrm>
            <a:off x="770394" y="5015039"/>
            <a:ext cx="3015163" cy="113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914400" rtl="0" latinLnBrk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1pPr>
            <a:lvl2pPr marL="539999" marR="0" indent="-269999" algn="l" defTabSz="914400" rtl="0" latinLnBrk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2pPr>
            <a:lvl3pPr marL="809999" marR="0" indent="-269999" algn="l" defTabSz="914400" rtl="0" latinLnBrk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3pPr>
            <a:lvl4pPr marL="1079999" marR="0" indent="-269999" algn="l" defTabSz="914400" rtl="0" latinLnBrk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4pPr>
            <a:lvl5pPr marL="1349999" marR="0" indent="-269999" algn="l" defTabSz="914400" rtl="0" latinLnBrk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5pPr>
            <a:lvl6pPr marL="2590800" marR="0" indent="-304800" algn="l" defTabSz="914400" rtl="0" latinLnBrk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6pPr>
            <a:lvl7pPr marL="3048000" marR="0" indent="-304800" algn="l" defTabSz="914400" rtl="0" latinLnBrk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7pPr>
            <a:lvl8pPr marL="3505200" marR="0" indent="-304800" algn="l" defTabSz="914400" rtl="0" latinLnBrk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8pPr>
            <a:lvl9pPr marL="3962400" marR="0" indent="-304800" algn="l" defTabSz="914400" rtl="0" latinLnBrk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9pPr>
          </a:lstStyle>
          <a:p>
            <a:pPr marL="342900" indent="-342900" hangingPunct="1">
              <a:buFont typeface="Wingdings" panose="05000000000000000000" pitchFamily="2" charset="2"/>
              <a:buChar char="Ø"/>
            </a:pPr>
            <a:r>
              <a:rPr lang="et-EE" sz="2000" dirty="0"/>
              <a:t>Seejärel laadige üles lisamaterjali failid</a:t>
            </a:r>
          </a:p>
        </p:txBody>
      </p:sp>
    </p:spTree>
    <p:extLst>
      <p:ext uri="{BB962C8B-B14F-4D97-AF65-F5344CB8AC3E}">
        <p14:creationId xmlns:p14="http://schemas.microsoft.com/office/powerpoint/2010/main" val="41786684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75C52-6350-FBAC-ABBA-33604AF96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395" y="332894"/>
            <a:ext cx="10715626" cy="964409"/>
          </a:xfrm>
        </p:spPr>
        <p:txBody>
          <a:bodyPr>
            <a:normAutofit/>
          </a:bodyPr>
          <a:lstStyle/>
          <a:p>
            <a:r>
              <a:rPr lang="et-EE" sz="4000" b="1" dirty="0"/>
              <a:t>Taotluse kinnitamine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C904E-2E0A-C601-8DAD-5C3348F67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0395" y="2013665"/>
            <a:ext cx="6544806" cy="4072812"/>
          </a:xfrm>
        </p:spPr>
        <p:txBody>
          <a:bodyPr/>
          <a:lstStyle/>
          <a:p>
            <a:endParaRPr lang="et-EE" dirty="0"/>
          </a:p>
        </p:txBody>
      </p:sp>
      <p:pic>
        <p:nvPicPr>
          <p:cNvPr id="8" name="Pilt 7">
            <a:extLst>
              <a:ext uri="{FF2B5EF4-FFF2-40B4-BE49-F238E27FC236}">
                <a16:creationId xmlns:a16="http://schemas.microsoft.com/office/drawing/2014/main" id="{2C4F37A3-BFC4-D666-E452-F73D04C34D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958" y="1257300"/>
            <a:ext cx="8491056" cy="4960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363488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07E02-05D0-8016-E4AB-C723785BC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FB89C-2FD3-9AFF-78FF-DA7CB2D2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048" y="419985"/>
            <a:ext cx="11521311" cy="964409"/>
          </a:xfrm>
        </p:spPr>
        <p:txBody>
          <a:bodyPr>
            <a:normAutofit/>
          </a:bodyPr>
          <a:lstStyle/>
          <a:p>
            <a:r>
              <a:rPr lang="et-EE" sz="4000" b="1" dirty="0"/>
              <a:t>Korterelamu varjumiskoht </a:t>
            </a:r>
            <a:r>
              <a:rPr lang="et-EE" sz="4000" b="1" dirty="0" err="1"/>
              <a:t>Zõtomõris</a:t>
            </a:r>
            <a:endParaRPr lang="et-EE" sz="40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442E0-277A-425F-EC30-4851739E0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0394" y="2013665"/>
            <a:ext cx="10715625" cy="4072812"/>
          </a:xfrm>
        </p:spPr>
        <p:txBody>
          <a:bodyPr/>
          <a:lstStyle/>
          <a:p>
            <a:endParaRPr lang="et-EE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F42550F-85E3-9711-CC6E-B129DD97C2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32282" y="1581469"/>
            <a:ext cx="4010551" cy="29736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FBA6AD-116F-0DBD-62A1-8FB5C2B09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84956" y="3182017"/>
            <a:ext cx="4056812" cy="30079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422F00-5031-7930-FBEA-A4E0D0A801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0" y="1062995"/>
            <a:ext cx="4430229" cy="3284770"/>
          </a:xfrm>
          <a:prstGeom prst="rect">
            <a:avLst/>
          </a:prstGeom>
        </p:spPr>
      </p:pic>
      <p:pic>
        <p:nvPicPr>
          <p:cNvPr id="9" name="Picture 8" descr="A table and benches in a room&#10;&#10;AI-generated content may be incorrect.">
            <a:extLst>
              <a:ext uri="{FF2B5EF4-FFF2-40B4-BE49-F238E27FC236}">
                <a16:creationId xmlns:a16="http://schemas.microsoft.com/office/drawing/2014/main" id="{36167383-3219-1F84-A9AB-8267877B5E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1" y="3286748"/>
            <a:ext cx="462475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2845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ealkiri 4"/>
          <p:cNvSpPr txBox="1">
            <a:spLocks noGrp="1"/>
          </p:cNvSpPr>
          <p:nvPr>
            <p:ph type="title"/>
          </p:nvPr>
        </p:nvSpPr>
        <p:spPr>
          <a:xfrm>
            <a:off x="2257425" y="862644"/>
            <a:ext cx="10036176" cy="9302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t-EE" sz="4400" b="1" dirty="0"/>
              <a:t>Täname</a:t>
            </a:r>
            <a:r>
              <a:rPr sz="4400" b="1" dirty="0"/>
              <a:t>!</a:t>
            </a:r>
          </a:p>
        </p:txBody>
      </p:sp>
      <p:sp>
        <p:nvSpPr>
          <p:cNvPr id="127" name="Slaidinumbri kohatäide 2"/>
          <p:cNvSpPr txBox="1">
            <a:spLocks noGrp="1"/>
          </p:cNvSpPr>
          <p:nvPr>
            <p:ph type="sldNum" sz="quarter" idx="4294967295"/>
          </p:nvPr>
        </p:nvSpPr>
        <p:spPr>
          <a:xfrm>
            <a:off x="12065000" y="6354762"/>
            <a:ext cx="127001" cy="1778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18</a:t>
            </a:fld>
            <a:endParaRPr/>
          </a:p>
        </p:txBody>
      </p:sp>
      <p:pic>
        <p:nvPicPr>
          <p:cNvPr id="2" name="Picture 1" descr="A room with white chairs and a light fixture&#10;&#10;AI-generated content may be incorrect.">
            <a:extLst>
              <a:ext uri="{FF2B5EF4-FFF2-40B4-BE49-F238E27FC236}">
                <a16:creationId xmlns:a16="http://schemas.microsoft.com/office/drawing/2014/main" id="{8BDECDD1-9D0A-737D-7E51-77EFB25EBD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  <p:pic>
        <p:nvPicPr>
          <p:cNvPr id="4" name="Picture 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6BFA622-1140-311A-6B47-B8B9C8AAA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76" y="2117095"/>
            <a:ext cx="3072765" cy="3072765"/>
          </a:xfrm>
          <a:prstGeom prst="rect">
            <a:avLst/>
          </a:prstGeom>
        </p:spPr>
      </p:pic>
      <p:sp>
        <p:nvSpPr>
          <p:cNvPr id="5" name="Pealkiri 4">
            <a:extLst>
              <a:ext uri="{FF2B5EF4-FFF2-40B4-BE49-F238E27FC236}">
                <a16:creationId xmlns:a16="http://schemas.microsoft.com/office/drawing/2014/main" id="{7D41E0F0-4A75-6062-557A-95FD0CFFCFB7}"/>
              </a:ext>
            </a:extLst>
          </p:cNvPr>
          <p:cNvSpPr txBox="1">
            <a:spLocks/>
          </p:cNvSpPr>
          <p:nvPr/>
        </p:nvSpPr>
        <p:spPr>
          <a:xfrm>
            <a:off x="2092324" y="1800236"/>
            <a:ext cx="10036176" cy="930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00" b="0" i="0" u="none" strike="noStrike" cap="none" spc="0" baseline="0">
                <a:solidFill>
                  <a:srgbClr val="FFFFFF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00" b="0" i="0" u="none" strike="noStrike" cap="none" spc="0" baseline="0">
                <a:solidFill>
                  <a:srgbClr val="FFFFFF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00" b="0" i="0" u="none" strike="noStrike" cap="none" spc="0" baseline="0">
                <a:solidFill>
                  <a:srgbClr val="FFFFFF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00" b="0" i="0" u="none" strike="noStrike" cap="none" spc="0" baseline="0">
                <a:solidFill>
                  <a:srgbClr val="FFFFFF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00" b="0" i="0" u="none" strike="noStrike" cap="none" spc="0" baseline="0">
                <a:solidFill>
                  <a:srgbClr val="FFFFFF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00" b="0" i="0" u="none" strike="noStrike" cap="none" spc="0" baseline="0">
                <a:solidFill>
                  <a:srgbClr val="FFFFFF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00" b="0" i="0" u="none" strike="noStrike" cap="none" spc="0" baseline="0">
                <a:solidFill>
                  <a:srgbClr val="FFFFFF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00" b="0" i="0" u="none" strike="noStrike" cap="none" spc="0" baseline="0">
                <a:solidFill>
                  <a:srgbClr val="FFFFFF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00" b="0" i="0" u="none" strike="noStrike" cap="none" spc="0" baseline="0">
                <a:solidFill>
                  <a:srgbClr val="FFFFFF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9pPr>
          </a:lstStyle>
          <a:p>
            <a:pPr hangingPunct="1"/>
            <a:r>
              <a:rPr lang="et-EE" sz="2000" b="1" dirty="0"/>
              <a:t>tallinn.ee/kriisiennetus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B4C0-2FB5-611C-ACB8-1DA654A6F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/>
              <a:t>Päevakava: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57CD9-C18C-550C-CC37-8C6AFCEFB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1524" y="1735932"/>
            <a:ext cx="10715625" cy="407281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t-EE" sz="4000" dirty="0"/>
              <a:t>Meetme tutvustus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t-EE" sz="4000" dirty="0"/>
              <a:t>Varjumiskoha näidis tutvustus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t-EE" sz="4000" dirty="0"/>
              <a:t>Iseteeninduskeskkonna tutvustus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t-EE" sz="4000" dirty="0"/>
              <a:t>Ukraina linna </a:t>
            </a:r>
            <a:r>
              <a:rPr lang="et-EE" sz="4000" dirty="0" err="1"/>
              <a:t>Zõtomõri</a:t>
            </a:r>
            <a:r>
              <a:rPr lang="et-EE" sz="4000" dirty="0"/>
              <a:t> 5 korruselise korterelamu varjumiskoht</a:t>
            </a:r>
          </a:p>
        </p:txBody>
      </p:sp>
    </p:spTree>
    <p:extLst>
      <p:ext uri="{BB962C8B-B14F-4D97-AF65-F5344CB8AC3E}">
        <p14:creationId xmlns:p14="http://schemas.microsoft.com/office/powerpoint/2010/main" val="418880787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C61347A-CBBF-ABE1-5CA3-EC32F3BC5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248413"/>
            <a:ext cx="10999469" cy="1418940"/>
          </a:xfrm>
        </p:spPr>
        <p:txBody>
          <a:bodyPr>
            <a:normAutofit/>
          </a:bodyPr>
          <a:lstStyle/>
          <a:p>
            <a:r>
              <a:rPr lang="et-EE" sz="4000" b="1" dirty="0"/>
              <a:t>Sissejuhatus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B8E5F87-EE0C-D3F5-6FF4-DEACCEA45227}"/>
              </a:ext>
            </a:extLst>
          </p:cNvPr>
          <p:cNvSpPr txBox="1">
            <a:spLocks/>
          </p:cNvSpPr>
          <p:nvPr/>
        </p:nvSpPr>
        <p:spPr>
          <a:xfrm>
            <a:off x="487680" y="855013"/>
            <a:ext cx="11411712" cy="5754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 fontScale="92500" lnSpcReduction="20000"/>
          </a:bodyPr>
          <a:lstStyle>
            <a:lvl1pPr marL="0" marR="0" indent="0" algn="l" defTabSz="914400" rtl="0" latinLnBrk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1pPr>
            <a:lvl2pPr marL="539999" marR="0" indent="-269999" algn="l" defTabSz="914400" rtl="0" latinLnBrk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2pPr>
            <a:lvl3pPr marL="809999" marR="0" indent="-269999" algn="l" defTabSz="914400" rtl="0" latinLnBrk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3pPr>
            <a:lvl4pPr marL="1079999" marR="0" indent="-269999" algn="l" defTabSz="914400" rtl="0" latinLnBrk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4pPr>
            <a:lvl5pPr marL="1349999" marR="0" indent="-269999" algn="l" defTabSz="914400" rtl="0" latinLnBrk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5pPr>
            <a:lvl6pPr marL="2590800" marR="0" indent="-304800" algn="l" defTabSz="914400" rtl="0" latinLnBrk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6pPr>
            <a:lvl7pPr marL="3048000" marR="0" indent="-304800" algn="l" defTabSz="914400" rtl="0" latinLnBrk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7pPr>
            <a:lvl8pPr marL="3505200" marR="0" indent="-304800" algn="l" defTabSz="914400" rtl="0" latinLnBrk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8pPr>
            <a:lvl9pPr marL="3962400" marR="0" indent="-304800" algn="l" defTabSz="914400" rtl="0" latinLnBrk="0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9pPr>
          </a:lstStyle>
          <a:p>
            <a:pPr marL="342900" indent="-342900" algn="just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t-EE" sz="2600" dirty="0"/>
              <a:t>Ühistutel vähemalt 1200 m² elamutega tuleb varjumisplaan koostada </a:t>
            </a:r>
            <a:r>
              <a:rPr lang="et-EE" sz="2600" b="1" dirty="0"/>
              <a:t>2027. aasta 1. juuliks</a:t>
            </a:r>
            <a:r>
              <a:rPr lang="et-EE" sz="2600" dirty="0"/>
              <a:t>.</a:t>
            </a:r>
            <a:r>
              <a:rPr lang="et-EE" b="1" baseline="30000" dirty="0"/>
              <a:t> 1</a:t>
            </a:r>
            <a:endParaRPr lang="et-EE" sz="2600" dirty="0"/>
          </a:p>
          <a:p>
            <a:pPr marL="882899" lvl="1" indent="-342900" algn="just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t-EE" sz="2600" dirty="0"/>
              <a:t>Elamuhoonetes, kuhu saab varjumiskohta kohandada, tuleb seda teha </a:t>
            </a:r>
            <a:r>
              <a:rPr lang="et-EE" sz="2600" b="1" dirty="0"/>
              <a:t>2028. aasta 1. juuliks</a:t>
            </a:r>
            <a:r>
              <a:rPr lang="et-EE" sz="2600" dirty="0"/>
              <a:t>.</a:t>
            </a:r>
            <a:r>
              <a:rPr lang="et-EE" b="1" baseline="30000" dirty="0"/>
              <a:t> 1</a:t>
            </a:r>
            <a:endParaRPr lang="et-EE" sz="2600" dirty="0"/>
          </a:p>
          <a:p>
            <a:pPr marL="342900" indent="-342900" algn="just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t-EE" sz="2600" dirty="0">
                <a:solidFill>
                  <a:schemeClr val="tx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Tallinnas on hinnanguliselt 9 000 korterelamut:</a:t>
            </a:r>
          </a:p>
          <a:p>
            <a:pPr marL="882899" lvl="1" indent="-342900" algn="just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t-EE" sz="2600" dirty="0">
                <a:solidFill>
                  <a:schemeClr val="tx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Neist 3200 (183 000 korterit) on netopinnaga 1200 </a:t>
            </a:r>
            <a:r>
              <a:rPr lang="et-EE" sz="26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</a:t>
            </a:r>
            <a:r>
              <a:rPr lang="az-Cyrl-AZ" sz="2600" dirty="0">
                <a:solidFill>
                  <a:schemeClr val="tx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²</a:t>
            </a:r>
            <a:r>
              <a:rPr lang="et-EE" sz="2600" dirty="0">
                <a:solidFill>
                  <a:schemeClr val="tx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882899" lvl="1" indent="-342900" algn="just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t-EE" sz="2600" dirty="0">
                <a:solidFill>
                  <a:schemeClr val="tx1"/>
                </a:solidFill>
              </a:rPr>
              <a:t>Nendes elab hinnanguliselt 355 000 inimest (~1,94 inimest korteris).</a:t>
            </a:r>
          </a:p>
          <a:p>
            <a:pPr marL="342900" indent="-342900" algn="just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t-EE" sz="2600" dirty="0">
                <a:solidFill>
                  <a:schemeClr val="tx1"/>
                </a:solidFill>
              </a:rPr>
              <a:t>Meetme „Korteriühistule kriisivalmidustoetuste andmise kord“ eesmärk on: </a:t>
            </a:r>
          </a:p>
          <a:p>
            <a:pPr marL="882899" lvl="1" indent="-342900" algn="just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t-EE" sz="2600" dirty="0">
                <a:solidFill>
                  <a:schemeClr val="tx1"/>
                </a:solidFill>
              </a:rPr>
              <a:t>a)   </a:t>
            </a:r>
            <a:r>
              <a:rPr lang="et-EE" sz="2600" b="1" dirty="0">
                <a:solidFill>
                  <a:schemeClr val="tx1"/>
                </a:solidFill>
              </a:rPr>
              <a:t>suurendada</a:t>
            </a:r>
            <a:r>
              <a:rPr lang="et-EE" sz="2600" dirty="0">
                <a:solidFill>
                  <a:schemeClr val="tx1"/>
                </a:solidFill>
              </a:rPr>
              <a:t> korterelamute toimepidevust kriisiolukorras; </a:t>
            </a:r>
          </a:p>
          <a:p>
            <a:pPr marL="882899" lvl="1" indent="-342900" algn="just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t-EE" sz="2600" dirty="0">
                <a:solidFill>
                  <a:schemeClr val="tx1"/>
                </a:solidFill>
              </a:rPr>
              <a:t>b)   </a:t>
            </a:r>
            <a:r>
              <a:rPr lang="et-EE" sz="2600" b="1" dirty="0">
                <a:solidFill>
                  <a:schemeClr val="tx1"/>
                </a:solidFill>
              </a:rPr>
              <a:t>kiirendada</a:t>
            </a:r>
            <a:r>
              <a:rPr lang="et-EE" sz="2600" dirty="0">
                <a:solidFill>
                  <a:schemeClr val="tx1"/>
                </a:solidFill>
              </a:rPr>
              <a:t> korterelamutesse varjumiskohtade loomist; </a:t>
            </a:r>
          </a:p>
          <a:p>
            <a:pPr marL="882899" lvl="1" indent="-342900" algn="just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t-EE" sz="2600" dirty="0">
                <a:solidFill>
                  <a:schemeClr val="tx1"/>
                </a:solidFill>
              </a:rPr>
              <a:t>c) </a:t>
            </a:r>
            <a:r>
              <a:rPr lang="fi-FI" sz="2600" b="1" dirty="0" err="1">
                <a:solidFill>
                  <a:schemeClr val="tx1"/>
                </a:solidFill>
              </a:rPr>
              <a:t>tugevdada</a:t>
            </a:r>
            <a:r>
              <a:rPr lang="fi-FI" sz="2600" dirty="0">
                <a:solidFill>
                  <a:schemeClr val="tx1"/>
                </a:solidFill>
              </a:rPr>
              <a:t> </a:t>
            </a:r>
            <a:r>
              <a:rPr lang="fi-FI" sz="2600" dirty="0" err="1">
                <a:solidFill>
                  <a:schemeClr val="tx1"/>
                </a:solidFill>
              </a:rPr>
              <a:t>kogukonna</a:t>
            </a:r>
            <a:r>
              <a:rPr lang="fi-FI" sz="2600" dirty="0">
                <a:solidFill>
                  <a:schemeClr val="tx1"/>
                </a:solidFill>
              </a:rPr>
              <a:t> </a:t>
            </a:r>
            <a:r>
              <a:rPr lang="fi-FI" sz="2600" dirty="0" err="1">
                <a:solidFill>
                  <a:schemeClr val="tx1"/>
                </a:solidFill>
              </a:rPr>
              <a:t>turvalisust</a:t>
            </a:r>
            <a:r>
              <a:rPr lang="fi-FI" sz="2600" dirty="0">
                <a:solidFill>
                  <a:schemeClr val="tx1"/>
                </a:solidFill>
              </a:rPr>
              <a:t> ja </a:t>
            </a:r>
            <a:r>
              <a:rPr lang="fi-FI" sz="2600" dirty="0" err="1">
                <a:solidFill>
                  <a:schemeClr val="tx1"/>
                </a:solidFill>
              </a:rPr>
              <a:t>kriisivalmidust</a:t>
            </a:r>
            <a:r>
              <a:rPr lang="et-EE" sz="2600" dirty="0">
                <a:solidFill>
                  <a:schemeClr val="tx1"/>
                </a:solidFill>
              </a:rPr>
              <a:t>, toetades Tallinna arengustrateegia „Tallinn 2035“</a:t>
            </a:r>
          </a:p>
          <a:p>
            <a:pPr lvl="1" indent="0" algn="just" hangingPunct="1">
              <a:spcBef>
                <a:spcPts val="600"/>
              </a:spcBef>
              <a:buNone/>
            </a:pPr>
            <a:r>
              <a:rPr lang="et-EE" sz="1400" b="1" i="1" baseline="30000" dirty="0"/>
              <a:t>1</a:t>
            </a:r>
            <a:r>
              <a:rPr lang="fi-FI" sz="1300" i="1" dirty="0">
                <a:solidFill>
                  <a:schemeClr val="tx1"/>
                </a:solidFill>
                <a:hlinkClick r:id="rId3"/>
              </a:rPr>
              <a:t>Hädaolukorra </a:t>
            </a:r>
            <a:r>
              <a:rPr lang="fi-FI" sz="1300" i="1" dirty="0" err="1">
                <a:solidFill>
                  <a:schemeClr val="tx1"/>
                </a:solidFill>
                <a:hlinkClick r:id="rId3"/>
              </a:rPr>
              <a:t>seaduse</a:t>
            </a:r>
            <a:r>
              <a:rPr lang="fi-FI" sz="1300" i="1" dirty="0">
                <a:solidFill>
                  <a:schemeClr val="tx1"/>
                </a:solidFill>
                <a:hlinkClick r:id="rId3"/>
              </a:rPr>
              <a:t> ja </a:t>
            </a:r>
            <a:r>
              <a:rPr lang="fi-FI" sz="1300" i="1" dirty="0" err="1">
                <a:solidFill>
                  <a:schemeClr val="tx1"/>
                </a:solidFill>
                <a:hlinkClick r:id="rId3"/>
              </a:rPr>
              <a:t>teiste</a:t>
            </a:r>
            <a:r>
              <a:rPr lang="fi-FI" sz="1300" i="1" dirty="0">
                <a:solidFill>
                  <a:schemeClr val="tx1"/>
                </a:solidFill>
                <a:hlinkClick r:id="rId3"/>
              </a:rPr>
              <a:t> </a:t>
            </a:r>
            <a:r>
              <a:rPr lang="fi-FI" sz="1300" i="1" dirty="0" err="1">
                <a:solidFill>
                  <a:schemeClr val="tx1"/>
                </a:solidFill>
                <a:hlinkClick r:id="rId3"/>
              </a:rPr>
              <a:t>seaduste</a:t>
            </a:r>
            <a:r>
              <a:rPr lang="fi-FI" sz="1300" i="1" dirty="0">
                <a:solidFill>
                  <a:schemeClr val="tx1"/>
                </a:solidFill>
                <a:hlinkClick r:id="rId3"/>
              </a:rPr>
              <a:t> </a:t>
            </a:r>
            <a:r>
              <a:rPr lang="fi-FI" sz="1300" i="1" dirty="0" err="1">
                <a:solidFill>
                  <a:schemeClr val="tx1"/>
                </a:solidFill>
                <a:hlinkClick r:id="rId3"/>
              </a:rPr>
              <a:t>muutmise</a:t>
            </a:r>
            <a:r>
              <a:rPr lang="fi-FI" sz="1300" i="1" dirty="0">
                <a:solidFill>
                  <a:schemeClr val="tx1"/>
                </a:solidFill>
                <a:hlinkClick r:id="rId3"/>
              </a:rPr>
              <a:t> </a:t>
            </a:r>
            <a:r>
              <a:rPr lang="fi-FI" sz="1300" i="1" dirty="0" err="1">
                <a:solidFill>
                  <a:schemeClr val="tx1"/>
                </a:solidFill>
                <a:hlinkClick r:id="rId3"/>
              </a:rPr>
              <a:t>seadus</a:t>
            </a:r>
            <a:endParaRPr lang="fi-FI" sz="1300" i="1" dirty="0">
              <a:solidFill>
                <a:schemeClr val="tx1"/>
              </a:solidFill>
            </a:endParaRPr>
          </a:p>
          <a:p>
            <a:pPr lvl="1" indent="0" algn="just" hangingPunct="1">
              <a:spcBef>
                <a:spcPts val="600"/>
              </a:spcBef>
              <a:buNone/>
            </a:pPr>
            <a:endParaRPr lang="et-EE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1227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646AE-DE9F-A648-4320-CFC945A96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1" y="445771"/>
            <a:ext cx="10984228" cy="902969"/>
          </a:xfrm>
        </p:spPr>
        <p:txBody>
          <a:bodyPr>
            <a:normAutofit/>
          </a:bodyPr>
          <a:lstStyle/>
          <a:p>
            <a:r>
              <a:rPr lang="et-EE" sz="4000" b="1" dirty="0"/>
              <a:t>Varjumiskoha baastingimused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1D218-1A35-DFFD-7079-58EB5F2CD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921" y="1051560"/>
            <a:ext cx="10881359" cy="5177790"/>
          </a:xfrm>
        </p:spPr>
        <p:txBody>
          <a:bodyPr>
            <a:noAutofit/>
          </a:bodyPr>
          <a:lstStyle/>
          <a:p>
            <a:r>
              <a:rPr lang="et-EE" sz="2200" dirty="0"/>
              <a:t>Varjumiskoha kõige vajalikumad tingimused, mis </a:t>
            </a:r>
            <a:r>
              <a:rPr lang="et-EE" sz="2200" b="1" dirty="0"/>
              <a:t>PEAVAD OLEMA</a:t>
            </a:r>
            <a:r>
              <a:rPr lang="et-EE" sz="2000" b="1" baseline="30000" dirty="0"/>
              <a:t>2</a:t>
            </a:r>
            <a:r>
              <a:rPr lang="et-EE" sz="3600" b="1" baseline="30000" dirty="0"/>
              <a:t> </a:t>
            </a:r>
            <a:r>
              <a:rPr lang="et-EE" sz="2200" dirty="0"/>
              <a:t>tagatud igal varjumiskohal ja mis tagavad inimesele suurema ellu jäämise võimaluse võrreldes toas või õues viibimisega.</a:t>
            </a:r>
          </a:p>
          <a:p>
            <a:pPr marL="882899" lvl="1" indent="-342900">
              <a:buFont typeface="Wingdings" panose="05000000000000000000" pitchFamily="2" charset="2"/>
              <a:buChar char="Ø"/>
            </a:pPr>
            <a:r>
              <a:rPr lang="et-EE" sz="2200" dirty="0"/>
              <a:t>tugevad piirdekonstruktsioonid,</a:t>
            </a:r>
          </a:p>
          <a:p>
            <a:pPr marL="882899" lvl="1" indent="-342900">
              <a:buFont typeface="Wingdings" panose="05000000000000000000" pitchFamily="2" charset="2"/>
              <a:buChar char="Ø"/>
            </a:pPr>
            <a:r>
              <a:rPr lang="et-EE" sz="2200" dirty="0"/>
              <a:t>värske õhk,</a:t>
            </a:r>
          </a:p>
          <a:p>
            <a:pPr marL="882899" lvl="1" indent="-342900">
              <a:buFont typeface="Wingdings" panose="05000000000000000000" pitchFamily="2" charset="2"/>
              <a:buChar char="Ø"/>
            </a:pPr>
            <a:r>
              <a:rPr lang="et-EE" sz="2200" dirty="0"/>
              <a:t>vähemalt 2 väljapääsu õue,</a:t>
            </a:r>
          </a:p>
          <a:p>
            <a:pPr marL="882899" lvl="1" indent="-342900">
              <a:buFont typeface="Wingdings" panose="05000000000000000000" pitchFamily="2" charset="2"/>
              <a:buChar char="Ø"/>
            </a:pPr>
            <a:r>
              <a:rPr lang="et-EE" sz="2200" dirty="0"/>
              <a:t>puhtad ja kuivad ruumid inimeste viibimiseks,</a:t>
            </a:r>
          </a:p>
          <a:p>
            <a:pPr marL="882899" lvl="1" indent="-342900">
              <a:buFont typeface="Wingdings" panose="05000000000000000000" pitchFamily="2" charset="2"/>
              <a:buChar char="Ø"/>
            </a:pPr>
            <a:r>
              <a:rPr lang="et-EE" sz="2200" dirty="0"/>
              <a:t>käimlate kasutamise võimalus,</a:t>
            </a:r>
          </a:p>
          <a:p>
            <a:pPr marL="882899" lvl="1" indent="-342900">
              <a:buFont typeface="Wingdings" panose="05000000000000000000" pitchFamily="2" charset="2"/>
              <a:buChar char="Ø"/>
            </a:pPr>
            <a:r>
              <a:rPr lang="et-EE" sz="2200" dirty="0"/>
              <a:t>varjumiskoha vastutava isiku olemasolu.</a:t>
            </a:r>
          </a:p>
          <a:p>
            <a:pPr lvl="1" indent="0">
              <a:buNone/>
            </a:pPr>
            <a:r>
              <a:rPr lang="et-EE" sz="1400" b="1" baseline="30000" dirty="0"/>
              <a:t> </a:t>
            </a:r>
            <a:r>
              <a:rPr lang="et-EE" sz="1200" b="1" i="1" baseline="30000" dirty="0"/>
              <a:t>2</a:t>
            </a:r>
            <a:r>
              <a:rPr lang="et-EE" sz="1200" i="1" dirty="0">
                <a:hlinkClick r:id="rId2"/>
              </a:rPr>
              <a:t>Soovitused hoonete keldrite varjumiskohtadeks kohandamisel</a:t>
            </a:r>
            <a:endParaRPr lang="et-EE" sz="1200" i="1" dirty="0"/>
          </a:p>
          <a:p>
            <a:pPr lvl="1" indent="0">
              <a:buNone/>
            </a:pPr>
            <a:endParaRPr lang="et-EE" sz="2200" dirty="0"/>
          </a:p>
        </p:txBody>
      </p:sp>
    </p:spTree>
    <p:extLst>
      <p:ext uri="{BB962C8B-B14F-4D97-AF65-F5344CB8AC3E}">
        <p14:creationId xmlns:p14="http://schemas.microsoft.com/office/powerpoint/2010/main" val="254056878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4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EC6C3-BD0F-2280-206E-B5B424F1D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3" y="485294"/>
            <a:ext cx="10715626" cy="964409"/>
          </a:xfrm>
        </p:spPr>
        <p:txBody>
          <a:bodyPr>
            <a:normAutofit/>
          </a:bodyPr>
          <a:lstStyle/>
          <a:p>
            <a:r>
              <a:rPr lang="et-EE" sz="4000" b="1" dirty="0"/>
              <a:t>Varjumiskoha lisatingimused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0DE35D-64F2-A054-EA42-2DC2685A3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1524" y="2162254"/>
            <a:ext cx="10715625" cy="4210451"/>
          </a:xfrm>
        </p:spPr>
        <p:txBody>
          <a:bodyPr numCol="3">
            <a:normAutofit fontScale="92500"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t-EE" sz="2000" dirty="0"/>
              <a:t>varuelektritoite tagamine seadmete ja valgustuse jaoks,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t-EE" sz="2000" dirty="0"/>
              <a:t>sobilik temperatuur,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t-EE" sz="2000" dirty="0"/>
              <a:t>istumiskohad,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t-EE" sz="2000" dirty="0"/>
              <a:t>lae toestamise materjalid,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t-EE" sz="2000" dirty="0"/>
              <a:t> meditsiinivahendid,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t-EE" sz="2000" dirty="0"/>
              <a:t>kanderaam või lohisti/lohistuslina,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t-EE" sz="2000" dirty="0"/>
              <a:t>liivakotid ja labidas,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t-EE" sz="2000" dirty="0"/>
              <a:t>varjumiskoha märgistus,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t-EE" sz="2000" dirty="0"/>
              <a:t>tehnosüsteemide ajutise sulgemise võimalused,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t-EE" sz="2000" dirty="0"/>
              <a:t>siseruumi sobilike materjalide kasutamine,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t-EE" sz="2000" dirty="0"/>
              <a:t>toiduvalmistamise võimalused,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t-EE" sz="2000" dirty="0"/>
              <a:t>vesi,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t-EE" sz="2000" dirty="0"/>
              <a:t>jäätmemajandus,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t-EE" sz="2000" dirty="0"/>
              <a:t>lastega tegelemise võimalused,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t-EE" sz="2000" dirty="0"/>
              <a:t>personaalsed kaitsevahendid,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t-EE" sz="2000" dirty="0"/>
              <a:t>esmased tulekustutusvahendid,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t-EE" sz="2000" dirty="0"/>
              <a:t>CO2 andur ja suitsuandur,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t-EE" sz="2000" dirty="0"/>
              <a:t>teabekandjad,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t-EE" sz="2000" dirty="0"/>
              <a:t>sidevahendid,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t-EE" sz="2000" dirty="0"/>
              <a:t>varjumist korraldavate isikute rollijaotus,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t-EE" sz="2000" dirty="0"/>
              <a:t>muu vajalik.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0F95E77-E705-FCE4-0400-2644222A9E60}"/>
              </a:ext>
            </a:extLst>
          </p:cNvPr>
          <p:cNvSpPr txBox="1">
            <a:spLocks/>
          </p:cNvSpPr>
          <p:nvPr/>
        </p:nvSpPr>
        <p:spPr>
          <a:xfrm>
            <a:off x="771523" y="1197846"/>
            <a:ext cx="10715626" cy="964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chemeClr val="accent1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00" b="0" i="0" u="none" strike="noStrike" cap="none" spc="0" baseline="0">
                <a:solidFill>
                  <a:srgbClr val="FFFFFF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00" b="0" i="0" u="none" strike="noStrike" cap="none" spc="0" baseline="0">
                <a:solidFill>
                  <a:srgbClr val="FFFFFF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00" b="0" i="0" u="none" strike="noStrike" cap="none" spc="0" baseline="0">
                <a:solidFill>
                  <a:srgbClr val="FFFFFF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00" b="0" i="0" u="none" strike="noStrike" cap="none" spc="0" baseline="0">
                <a:solidFill>
                  <a:srgbClr val="FFFFFF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00" b="0" i="0" u="none" strike="noStrike" cap="none" spc="0" baseline="0">
                <a:solidFill>
                  <a:srgbClr val="FFFFFF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00" b="0" i="0" u="none" strike="noStrike" cap="none" spc="0" baseline="0">
                <a:solidFill>
                  <a:srgbClr val="FFFFFF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00" b="0" i="0" u="none" strike="noStrike" cap="none" spc="0" baseline="0">
                <a:solidFill>
                  <a:srgbClr val="FFFFFF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00" b="0" i="0" u="none" strike="noStrike" cap="none" spc="0" baseline="0">
                <a:solidFill>
                  <a:srgbClr val="FFFFFF"/>
                </a:solidFill>
                <a:uFillTx/>
                <a:latin typeface="Lab Grotesque"/>
                <a:ea typeface="Lab Grotesque"/>
                <a:cs typeface="Lab Grotesque"/>
                <a:sym typeface="Lab Grotesque"/>
              </a:defRPr>
            </a:lvl9pPr>
          </a:lstStyle>
          <a:p>
            <a:pPr hangingPunct="1"/>
            <a:r>
              <a:rPr lang="et-EE" sz="2600" dirty="0">
                <a:solidFill>
                  <a:schemeClr val="tx1"/>
                </a:solidFill>
              </a:rPr>
              <a:t>Tagamaks varjumiskohas viibijatele turvalisemad ja inimväärsed tingimused, on varjumiskohale soovitatav rakendada ka lisatingimused.</a:t>
            </a:r>
          </a:p>
        </p:txBody>
      </p:sp>
    </p:spTree>
    <p:extLst>
      <p:ext uri="{BB962C8B-B14F-4D97-AF65-F5344CB8AC3E}">
        <p14:creationId xmlns:p14="http://schemas.microsoft.com/office/powerpoint/2010/main" val="185689611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99BFB-CAD5-53FD-53E8-AB06ACDAA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915C00B0-BF41-32D8-0562-2DC751C60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276" y="361027"/>
            <a:ext cx="9655069" cy="1142486"/>
          </a:xfrm>
        </p:spPr>
        <p:txBody>
          <a:bodyPr>
            <a:normAutofit/>
          </a:bodyPr>
          <a:lstStyle/>
          <a:p>
            <a:r>
              <a:rPr lang="et-EE" altLang="et-EE" sz="4000" b="1" dirty="0">
                <a:solidFill>
                  <a:srgbClr val="0070C0"/>
                </a:solidFill>
              </a:rPr>
              <a:t>Varjumisplaan</a:t>
            </a:r>
            <a:endParaRPr lang="en-GB" altLang="et-EE" sz="4000" b="1" dirty="0">
              <a:solidFill>
                <a:srgbClr val="0070C0"/>
              </a:solidFill>
            </a:endParaRP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CCD78B1B-9029-553C-F2A4-F549A76E0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276" y="1172300"/>
            <a:ext cx="10547502" cy="5319683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t-EE" b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Eesmärk</a:t>
            </a:r>
            <a:r>
              <a:rPr lang="et-EE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dirty="0">
                <a:ea typeface="Times New Roman" panose="02020603050405020304" pitchFamily="18" charset="0"/>
                <a:cs typeface="Times New Roman" panose="02020603050405020304" pitchFamily="18" charset="0"/>
              </a:rPr>
              <a:t>on ehitise varjumisvõimaluste hindamise ja kohandamise kaudu tagada ning kirjeldada kõige sobilikumad varjumisvõimalused ehitise kasutajatele vahetu kõrgendatud ohu korral.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t-EE" b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Varjumisplaan</a:t>
            </a:r>
            <a:r>
              <a:rPr lang="et-EE" dirty="0">
                <a:ea typeface="Times New Roman" panose="02020603050405020304" pitchFamily="18" charset="0"/>
                <a:cs typeface="Times New Roman" panose="02020603050405020304" pitchFamily="18" charset="0"/>
              </a:rPr>
              <a:t> varjendiga hoones, sh uues hoones, </a:t>
            </a:r>
            <a:r>
              <a:rPr lang="et-EE" b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kirjeldab varjumise korraldust</a:t>
            </a:r>
            <a:r>
              <a:rPr lang="et-EE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82899" lvl="1" indent="-342900" algn="just">
              <a:buFont typeface="Wingdings" panose="05000000000000000000" pitchFamily="2" charset="2"/>
              <a:buChar char="Ø"/>
            </a:pPr>
            <a:r>
              <a:rPr lang="et-EE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Varjumisplaani koostamisel olemasolevas hoones hinnatakse esmalt varjumisvõimalusi, nende olemasolul kohandatakse varjumiskoht.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t-EE" dirty="0">
                <a:ea typeface="Times New Roman" panose="02020603050405020304" pitchFamily="18" charset="0"/>
                <a:cs typeface="Times New Roman" panose="02020603050405020304" pitchFamily="18" charset="0"/>
              </a:rPr>
              <a:t>Tegevuskava varjumiskoha </a:t>
            </a:r>
            <a:r>
              <a:rPr lang="et-EE" b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vastutajale</a:t>
            </a:r>
            <a:r>
              <a:rPr lang="et-EE" dirty="0">
                <a:ea typeface="Times New Roman" panose="02020603050405020304" pitchFamily="18" charset="0"/>
                <a:cs typeface="Times New Roman" panose="02020603050405020304" pitchFamily="18" charset="0"/>
              </a:rPr>
              <a:t>: a) ettevalmistav etapp, b) valmiduse etapp, c) valmisolekusse seadmise etapp, d) valmisoleku etapp, e) valmidusse tagasi seadmise etapp. </a:t>
            </a:r>
          </a:p>
          <a:p>
            <a:pPr algn="just"/>
            <a:endParaRPr lang="et-EE" sz="22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t-EE" sz="2809" dirty="0">
              <a:latin typeface="Arial Nova Cond" panose="020B0506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16013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550B3-4649-1338-8905-2DC42B37F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D670A779-86E1-2C4A-4B27-4CDE89A58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276" y="697958"/>
            <a:ext cx="10999594" cy="1249644"/>
          </a:xfrm>
        </p:spPr>
        <p:txBody>
          <a:bodyPr>
            <a:noAutofit/>
          </a:bodyPr>
          <a:lstStyle/>
          <a:p>
            <a:r>
              <a:rPr lang="et-EE" altLang="et-EE" sz="4000" b="1" dirty="0">
                <a:solidFill>
                  <a:srgbClr val="0070C0"/>
                </a:solidFill>
              </a:rPr>
              <a:t>Varjumisplaani skeem</a:t>
            </a:r>
            <a:endParaRPr lang="en-GB" altLang="et-EE" sz="4000" b="1" dirty="0">
              <a:solidFill>
                <a:srgbClr val="0070C0"/>
              </a:solidFill>
            </a:endParaRP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5E6E3E14-E3B7-AFA4-34CB-954C954C0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276" y="1230153"/>
            <a:ext cx="10908718" cy="3787402"/>
          </a:xfrm>
        </p:spPr>
        <p:txBody>
          <a:bodyPr>
            <a:noAutofit/>
          </a:bodyPr>
          <a:lstStyle/>
          <a:p>
            <a:pPr algn="just"/>
            <a:endParaRPr lang="et-EE" sz="2609" b="1" dirty="0">
              <a:latin typeface="Arial Nova Cond" panose="020B0506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t-EE" sz="2609" b="1" dirty="0">
              <a:latin typeface="Arial Nova Cond" panose="020B0506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37F8E-8AF2-A4AD-334B-93FE5AD56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79620">
            <a:off x="7883027" y="2543031"/>
            <a:ext cx="3103076" cy="3103076"/>
          </a:xfrm>
          <a:prstGeom prst="rect">
            <a:avLst/>
          </a:prstGeom>
        </p:spPr>
      </p:pic>
      <p:pic>
        <p:nvPicPr>
          <p:cNvPr id="13" name="Picture 12" descr="A blueprint of a building&#10;&#10;AI-generated content may be incorrect.">
            <a:extLst>
              <a:ext uri="{FF2B5EF4-FFF2-40B4-BE49-F238E27FC236}">
                <a16:creationId xmlns:a16="http://schemas.microsoft.com/office/drawing/2014/main" id="{56D42523-212D-0518-93EE-C3A73D10F5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" y="1143000"/>
            <a:ext cx="11898629" cy="5714999"/>
          </a:xfrm>
          <a:prstGeom prst="rect">
            <a:avLst/>
          </a:prstGeom>
        </p:spPr>
      </p:pic>
      <p:pic>
        <p:nvPicPr>
          <p:cNvPr id="14" name="Picture 13" descr="Diagram of a building with green arrows&#10;&#10;AI-generated content may be incorrect.">
            <a:extLst>
              <a:ext uri="{FF2B5EF4-FFF2-40B4-BE49-F238E27FC236}">
                <a16:creationId xmlns:a16="http://schemas.microsoft.com/office/drawing/2014/main" id="{980A3538-9A0C-0BE9-6F7B-EF36860F8B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22" y="0"/>
            <a:ext cx="11627556" cy="681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208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E21B0-6481-9F76-0E9F-8CA93A19A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563" y="182648"/>
            <a:ext cx="10715626" cy="964409"/>
          </a:xfrm>
        </p:spPr>
        <p:txBody>
          <a:bodyPr>
            <a:normAutofit/>
          </a:bodyPr>
          <a:lstStyle/>
          <a:p>
            <a:r>
              <a:rPr lang="et-EE" sz="4000" b="1" dirty="0"/>
              <a:t>Toetatavad tegevused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0753A1-47F4-104B-AD6B-50B827844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563" y="756292"/>
            <a:ext cx="11422874" cy="5347328"/>
          </a:xfrm>
        </p:spPr>
        <p:txBody>
          <a:bodyPr numCol="2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t-EE" sz="2100" dirty="0">
                <a:solidFill>
                  <a:schemeClr val="tx1"/>
                </a:solidFill>
              </a:rPr>
              <a:t>T</a:t>
            </a:r>
            <a:r>
              <a:rPr lang="fi-FI" sz="2100" dirty="0" err="1">
                <a:solidFill>
                  <a:schemeClr val="tx1"/>
                </a:solidFill>
              </a:rPr>
              <a:t>oimiva</a:t>
            </a:r>
            <a:r>
              <a:rPr lang="fi-FI" sz="2100" dirty="0">
                <a:solidFill>
                  <a:schemeClr val="tx1"/>
                </a:solidFill>
              </a:rPr>
              <a:t> </a:t>
            </a:r>
            <a:r>
              <a:rPr lang="fi-FI" sz="2100" dirty="0" err="1">
                <a:solidFill>
                  <a:schemeClr val="tx1"/>
                </a:solidFill>
              </a:rPr>
              <a:t>ligipääsu</a:t>
            </a:r>
            <a:r>
              <a:rPr lang="fi-FI" sz="2100" dirty="0">
                <a:solidFill>
                  <a:schemeClr val="tx1"/>
                </a:solidFill>
              </a:rPr>
              <a:t> ja </a:t>
            </a:r>
            <a:r>
              <a:rPr lang="fi-FI" sz="2100" dirty="0" err="1">
                <a:solidFill>
                  <a:schemeClr val="tx1"/>
                </a:solidFill>
              </a:rPr>
              <a:t>avariiväljapääsu</a:t>
            </a:r>
            <a:r>
              <a:rPr lang="fi-FI" sz="2100" dirty="0">
                <a:solidFill>
                  <a:schemeClr val="tx1"/>
                </a:solidFill>
              </a:rPr>
              <a:t> </a:t>
            </a:r>
            <a:r>
              <a:rPr lang="fi-FI" sz="2100" dirty="0" err="1">
                <a:solidFill>
                  <a:schemeClr val="tx1"/>
                </a:solidFill>
              </a:rPr>
              <a:t>korrastamine</a:t>
            </a:r>
            <a:r>
              <a:rPr lang="fi-FI" sz="2100" dirty="0">
                <a:solidFill>
                  <a:schemeClr val="tx1"/>
                </a:solidFill>
              </a:rPr>
              <a:t> </a:t>
            </a:r>
            <a:r>
              <a:rPr lang="fi-FI" sz="2100" dirty="0" err="1">
                <a:solidFill>
                  <a:schemeClr val="tx1"/>
                </a:solidFill>
              </a:rPr>
              <a:t>või</a:t>
            </a:r>
            <a:r>
              <a:rPr lang="fi-FI" sz="2100" dirty="0">
                <a:solidFill>
                  <a:schemeClr val="tx1"/>
                </a:solidFill>
              </a:rPr>
              <a:t> </a:t>
            </a:r>
            <a:r>
              <a:rPr lang="fi-FI" sz="2100" dirty="0" err="1">
                <a:solidFill>
                  <a:schemeClr val="tx1"/>
                </a:solidFill>
              </a:rPr>
              <a:t>rajamine</a:t>
            </a:r>
            <a:r>
              <a:rPr lang="et-EE" sz="2100" dirty="0">
                <a:solidFill>
                  <a:schemeClr val="tx1"/>
                </a:solidFill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t-EE" sz="2100" dirty="0">
                <a:solidFill>
                  <a:schemeClr val="tx1"/>
                </a:solidFill>
              </a:rPr>
              <a:t>Üldkasutatava ruumi avatäidete kindlustamiseks vajaliku materjali soetamine;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t-EE" sz="2100" dirty="0">
                <a:solidFill>
                  <a:schemeClr val="tx1"/>
                </a:solidFill>
              </a:rPr>
              <a:t>Ü</a:t>
            </a:r>
            <a:r>
              <a:rPr lang="fi-FI" sz="2100" dirty="0" err="1">
                <a:solidFill>
                  <a:schemeClr val="tx1"/>
                </a:solidFill>
              </a:rPr>
              <a:t>ldkasutatava</a:t>
            </a:r>
            <a:r>
              <a:rPr lang="fi-FI" sz="2100" dirty="0">
                <a:solidFill>
                  <a:schemeClr val="tx1"/>
                </a:solidFill>
              </a:rPr>
              <a:t> </a:t>
            </a:r>
            <a:r>
              <a:rPr lang="fi-FI" sz="2100" dirty="0" err="1">
                <a:solidFill>
                  <a:schemeClr val="tx1"/>
                </a:solidFill>
              </a:rPr>
              <a:t>ruumi</a:t>
            </a:r>
            <a:r>
              <a:rPr lang="fi-FI" sz="2100" dirty="0">
                <a:solidFill>
                  <a:schemeClr val="tx1"/>
                </a:solidFill>
              </a:rPr>
              <a:t> </a:t>
            </a:r>
            <a:r>
              <a:rPr lang="fi-FI" sz="2100" dirty="0" err="1">
                <a:solidFill>
                  <a:schemeClr val="tx1"/>
                </a:solidFill>
              </a:rPr>
              <a:t>lagede</a:t>
            </a:r>
            <a:r>
              <a:rPr lang="fi-FI" sz="2100" dirty="0">
                <a:solidFill>
                  <a:schemeClr val="tx1"/>
                </a:solidFill>
              </a:rPr>
              <a:t> </a:t>
            </a:r>
            <a:r>
              <a:rPr lang="fi-FI" sz="2100" dirty="0" err="1">
                <a:solidFill>
                  <a:schemeClr val="tx1"/>
                </a:solidFill>
              </a:rPr>
              <a:t>toestamiseks</a:t>
            </a:r>
            <a:r>
              <a:rPr lang="fi-FI" sz="2100" dirty="0">
                <a:solidFill>
                  <a:schemeClr val="tx1"/>
                </a:solidFill>
              </a:rPr>
              <a:t> </a:t>
            </a:r>
            <a:r>
              <a:rPr lang="fi-FI" sz="2100" dirty="0" err="1">
                <a:solidFill>
                  <a:schemeClr val="tx1"/>
                </a:solidFill>
              </a:rPr>
              <a:t>vajaliku</a:t>
            </a:r>
            <a:r>
              <a:rPr lang="fi-FI" sz="2100" dirty="0">
                <a:solidFill>
                  <a:schemeClr val="tx1"/>
                </a:solidFill>
              </a:rPr>
              <a:t> </a:t>
            </a:r>
            <a:r>
              <a:rPr lang="fi-FI" sz="2100" dirty="0" err="1">
                <a:solidFill>
                  <a:schemeClr val="tx1"/>
                </a:solidFill>
              </a:rPr>
              <a:t>materjali</a:t>
            </a:r>
            <a:r>
              <a:rPr lang="fi-FI" sz="2100" dirty="0">
                <a:solidFill>
                  <a:schemeClr val="tx1"/>
                </a:solidFill>
              </a:rPr>
              <a:t> </a:t>
            </a:r>
            <a:r>
              <a:rPr lang="fi-FI" sz="2100" dirty="0" err="1">
                <a:solidFill>
                  <a:schemeClr val="tx1"/>
                </a:solidFill>
              </a:rPr>
              <a:t>soetamine</a:t>
            </a:r>
            <a:r>
              <a:rPr lang="fi-FI" sz="2100" dirty="0">
                <a:solidFill>
                  <a:schemeClr val="tx1"/>
                </a:solidFill>
              </a:rPr>
              <a:t> ja </a:t>
            </a:r>
            <a:r>
              <a:rPr lang="fi-FI" sz="2100" dirty="0" err="1">
                <a:solidFill>
                  <a:schemeClr val="tx1"/>
                </a:solidFill>
              </a:rPr>
              <a:t>paigaldamine</a:t>
            </a:r>
            <a:r>
              <a:rPr lang="et-EE" sz="2100" dirty="0">
                <a:solidFill>
                  <a:schemeClr val="tx1"/>
                </a:solidFill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t-EE" sz="2100" dirty="0">
                <a:solidFill>
                  <a:schemeClr val="tx1"/>
                </a:solidFill>
              </a:rPr>
              <a:t>Varjumiskohta vee ja kanalisatsiooni väljaehitamine;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t-EE" sz="2100" dirty="0">
                <a:solidFill>
                  <a:schemeClr val="tx1"/>
                </a:solidFill>
              </a:rPr>
              <a:t>Korterelamu elektripaigaldise varutoiteseadmega ühendamise valmiduse loomine ning sellega seotud projekteerimis-, ehitus- ja rekonstrueerimistööde ja/või elektripaigaldise auditi tegemine;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t-EE" sz="2100" dirty="0">
                <a:solidFill>
                  <a:schemeClr val="tx1"/>
                </a:solidFill>
              </a:rPr>
              <a:t>Varutoiteseadme soetamine;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t-EE" sz="2100" dirty="0">
                <a:solidFill>
                  <a:schemeClr val="tx1"/>
                </a:solidFill>
              </a:rPr>
              <a:t>Hädaolukorra tarvikute soetamine;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t-EE" sz="2100" dirty="0">
                <a:solidFill>
                  <a:schemeClr val="tx1"/>
                </a:solidFill>
              </a:rPr>
              <a:t>K</a:t>
            </a:r>
            <a:r>
              <a:rPr lang="fi-FI" sz="2100" dirty="0" err="1">
                <a:solidFill>
                  <a:schemeClr val="tx1"/>
                </a:solidFill>
              </a:rPr>
              <a:t>onsultandi</a:t>
            </a:r>
            <a:r>
              <a:rPr lang="fi-FI" sz="2100" dirty="0">
                <a:solidFill>
                  <a:schemeClr val="tx1"/>
                </a:solidFill>
              </a:rPr>
              <a:t> </a:t>
            </a:r>
            <a:r>
              <a:rPr lang="fi-FI" sz="2100" dirty="0" err="1">
                <a:solidFill>
                  <a:schemeClr val="tx1"/>
                </a:solidFill>
              </a:rPr>
              <a:t>teenuse</a:t>
            </a:r>
            <a:r>
              <a:rPr lang="fi-FI" sz="2100" dirty="0">
                <a:solidFill>
                  <a:schemeClr val="tx1"/>
                </a:solidFill>
              </a:rPr>
              <a:t> </a:t>
            </a:r>
            <a:r>
              <a:rPr lang="fi-FI" sz="2100" dirty="0" err="1">
                <a:solidFill>
                  <a:schemeClr val="tx1"/>
                </a:solidFill>
              </a:rPr>
              <a:t>ostmine</a:t>
            </a:r>
            <a:r>
              <a:rPr lang="fi-FI" sz="2100" dirty="0">
                <a:solidFill>
                  <a:schemeClr val="tx1"/>
                </a:solidFill>
              </a:rPr>
              <a:t> </a:t>
            </a:r>
            <a:r>
              <a:rPr lang="fi-FI" sz="2100" dirty="0" err="1">
                <a:solidFill>
                  <a:schemeClr val="tx1"/>
                </a:solidFill>
              </a:rPr>
              <a:t>varjumisplaani</a:t>
            </a:r>
            <a:r>
              <a:rPr lang="fi-FI" sz="2100" dirty="0">
                <a:solidFill>
                  <a:schemeClr val="tx1"/>
                </a:solidFill>
              </a:rPr>
              <a:t> </a:t>
            </a:r>
            <a:r>
              <a:rPr lang="fi-FI" sz="2100" dirty="0" err="1">
                <a:solidFill>
                  <a:schemeClr val="tx1"/>
                </a:solidFill>
              </a:rPr>
              <a:t>koostamiseks</a:t>
            </a:r>
            <a:r>
              <a:rPr lang="fi-FI" sz="2100" dirty="0">
                <a:solidFill>
                  <a:schemeClr val="tx1"/>
                </a:solidFill>
              </a:rPr>
              <a:t> ja </a:t>
            </a:r>
            <a:r>
              <a:rPr lang="fi-FI" sz="2100" dirty="0" err="1">
                <a:solidFill>
                  <a:schemeClr val="tx1"/>
                </a:solidFill>
              </a:rPr>
              <a:t>varjumiskoha</a:t>
            </a:r>
            <a:r>
              <a:rPr lang="fi-FI" sz="2100" dirty="0">
                <a:solidFill>
                  <a:schemeClr val="tx1"/>
                </a:solidFill>
              </a:rPr>
              <a:t> </a:t>
            </a:r>
            <a:r>
              <a:rPr lang="fi-FI" sz="2100" dirty="0" err="1">
                <a:solidFill>
                  <a:schemeClr val="tx1"/>
                </a:solidFill>
              </a:rPr>
              <a:t>kohandamiseks</a:t>
            </a:r>
            <a:r>
              <a:rPr lang="fi-FI" sz="2100" dirty="0">
                <a:solidFill>
                  <a:schemeClr val="tx1"/>
                </a:solidFill>
              </a:rPr>
              <a:t> </a:t>
            </a:r>
            <a:r>
              <a:rPr lang="fi-FI" sz="2100" dirty="0" err="1">
                <a:solidFill>
                  <a:schemeClr val="tx1"/>
                </a:solidFill>
              </a:rPr>
              <a:t>vajaliku</a:t>
            </a:r>
            <a:r>
              <a:rPr lang="fi-FI" sz="2100" dirty="0">
                <a:solidFill>
                  <a:schemeClr val="tx1"/>
                </a:solidFill>
              </a:rPr>
              <a:t> </a:t>
            </a:r>
            <a:r>
              <a:rPr lang="fi-FI" sz="2100" dirty="0" err="1">
                <a:solidFill>
                  <a:schemeClr val="tx1"/>
                </a:solidFill>
              </a:rPr>
              <a:t>eskiisi</a:t>
            </a:r>
            <a:r>
              <a:rPr lang="fi-FI" sz="2100" dirty="0">
                <a:solidFill>
                  <a:schemeClr val="tx1"/>
                </a:solidFill>
              </a:rPr>
              <a:t>, </a:t>
            </a:r>
            <a:r>
              <a:rPr lang="fi-FI" sz="2100" dirty="0" err="1">
                <a:solidFill>
                  <a:schemeClr val="tx1"/>
                </a:solidFill>
              </a:rPr>
              <a:t>skeemi</a:t>
            </a:r>
            <a:r>
              <a:rPr lang="et-EE" sz="2100" dirty="0">
                <a:solidFill>
                  <a:schemeClr val="tx1"/>
                </a:solidFill>
              </a:rPr>
              <a:t>, </a:t>
            </a:r>
            <a:r>
              <a:rPr lang="fi-FI" sz="2100" dirty="0">
                <a:solidFill>
                  <a:schemeClr val="tx1"/>
                </a:solidFill>
              </a:rPr>
              <a:t>projekti vm</a:t>
            </a:r>
            <a:r>
              <a:rPr lang="et-EE" sz="2100" dirty="0">
                <a:solidFill>
                  <a:schemeClr val="tx1"/>
                </a:solidFill>
              </a:rPr>
              <a:t>t</a:t>
            </a:r>
            <a:r>
              <a:rPr lang="fi-FI" sz="2100" dirty="0">
                <a:solidFill>
                  <a:schemeClr val="tx1"/>
                </a:solidFill>
              </a:rPr>
              <a:t> </a:t>
            </a:r>
            <a:r>
              <a:rPr lang="fi-FI" sz="2100" dirty="0" err="1">
                <a:solidFill>
                  <a:schemeClr val="tx1"/>
                </a:solidFill>
              </a:rPr>
              <a:t>koostamiseks</a:t>
            </a:r>
            <a:r>
              <a:rPr lang="et-EE" sz="2100" dirty="0">
                <a:solidFill>
                  <a:schemeClr val="tx1"/>
                </a:solidFill>
              </a:rPr>
              <a:t>. (kuni 10% </a:t>
            </a:r>
            <a:r>
              <a:rPr lang="et-EE" sz="2100" dirty="0" err="1">
                <a:solidFill>
                  <a:schemeClr val="tx1"/>
                </a:solidFill>
              </a:rPr>
              <a:t>taodeldavast</a:t>
            </a:r>
            <a:r>
              <a:rPr lang="et-EE" sz="2100" dirty="0">
                <a:solidFill>
                  <a:schemeClr val="tx1"/>
                </a:solidFill>
              </a:rPr>
              <a:t> kogusummast).</a:t>
            </a:r>
          </a:p>
        </p:txBody>
      </p:sp>
    </p:spTree>
    <p:extLst>
      <p:ext uri="{BB962C8B-B14F-4D97-AF65-F5344CB8AC3E}">
        <p14:creationId xmlns:p14="http://schemas.microsoft.com/office/powerpoint/2010/main" val="82924836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8DFB5-A1EA-5118-B437-E1D15D271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06" y="310526"/>
            <a:ext cx="10715626" cy="964409"/>
          </a:xfrm>
        </p:spPr>
        <p:txBody>
          <a:bodyPr>
            <a:normAutofit/>
          </a:bodyPr>
          <a:lstStyle/>
          <a:p>
            <a:r>
              <a:rPr lang="et-EE" sz="4000" b="1" dirty="0"/>
              <a:t>Menetluse protsess</a:t>
            </a:r>
          </a:p>
        </p:txBody>
      </p:sp>
      <p:pic>
        <p:nvPicPr>
          <p:cNvPr id="7" name="Picture 6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7735D60A-7EC5-8553-256D-5DA6D68112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6" y="895600"/>
            <a:ext cx="11840787" cy="580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3024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'i kujundus">
  <a:themeElements>
    <a:clrScheme name="Office'i kujundus">
      <a:dk1>
        <a:srgbClr val="000000"/>
      </a:dk1>
      <a:lt1>
        <a:srgbClr val="575757"/>
      </a:lt1>
      <a:dk2>
        <a:srgbClr val="A7A7A7"/>
      </a:dk2>
      <a:lt2>
        <a:srgbClr val="535353"/>
      </a:lt2>
      <a:accent1>
        <a:srgbClr val="0072CE"/>
      </a:accent1>
      <a:accent2>
        <a:srgbClr val="EF3340"/>
      </a:accent2>
      <a:accent3>
        <a:srgbClr val="009639"/>
      </a:accent3>
      <a:accent4>
        <a:srgbClr val="F3D03E"/>
      </a:accent4>
      <a:accent5>
        <a:srgbClr val="575757"/>
      </a:accent5>
      <a:accent6>
        <a:srgbClr val="969696"/>
      </a:accent6>
      <a:hlink>
        <a:srgbClr val="0000FF"/>
      </a:hlink>
      <a:folHlink>
        <a:srgbClr val="FF00FF"/>
      </a:folHlink>
    </a:clrScheme>
    <a:fontScheme name="Office'i kujundus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'i kujundu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ab Grotesque"/>
            <a:ea typeface="Lab Grotesque"/>
            <a:cs typeface="Lab Grotesque"/>
            <a:sym typeface="Lab Grotesq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ab Grotesque"/>
            <a:ea typeface="Lab Grotesque"/>
            <a:cs typeface="Lab Grotesque"/>
            <a:sym typeface="Lab Grotesq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'i kujundus">
  <a:themeElements>
    <a:clrScheme name="Office'i kujundu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2CE"/>
      </a:accent1>
      <a:accent2>
        <a:srgbClr val="EF3340"/>
      </a:accent2>
      <a:accent3>
        <a:srgbClr val="009639"/>
      </a:accent3>
      <a:accent4>
        <a:srgbClr val="F3D03E"/>
      </a:accent4>
      <a:accent5>
        <a:srgbClr val="575757"/>
      </a:accent5>
      <a:accent6>
        <a:srgbClr val="969696"/>
      </a:accent6>
      <a:hlink>
        <a:srgbClr val="0000FF"/>
      </a:hlink>
      <a:folHlink>
        <a:srgbClr val="FF00FF"/>
      </a:folHlink>
    </a:clrScheme>
    <a:fontScheme name="Office'i kujundus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'i kujundu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ab Grotesque"/>
            <a:ea typeface="Lab Grotesque"/>
            <a:cs typeface="Lab Grotesque"/>
            <a:sym typeface="Lab Grotesq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ab Grotesque"/>
            <a:ea typeface="Lab Grotesque"/>
            <a:cs typeface="Lab Grotesque"/>
            <a:sym typeface="Lab Grotesq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11924</TotalTime>
  <Words>625</Words>
  <Application>Microsoft Office PowerPoint</Application>
  <PresentationFormat>Widescreen</PresentationFormat>
  <Paragraphs>88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</vt:lpstr>
      <vt:lpstr>Arial Nova Cond</vt:lpstr>
      <vt:lpstr>Calibri</vt:lpstr>
      <vt:lpstr>Lab Grotesque</vt:lpstr>
      <vt:lpstr>Times New Roman</vt:lpstr>
      <vt:lpstr>Wingdings</vt:lpstr>
      <vt:lpstr>Office'i kujundus</vt:lpstr>
      <vt:lpstr>Varjumiskoha meetme infotund Tallinna KÜ-dele</vt:lpstr>
      <vt:lpstr>Päevakava:</vt:lpstr>
      <vt:lpstr>Sissejuhatus</vt:lpstr>
      <vt:lpstr>Varjumiskoha baastingimused</vt:lpstr>
      <vt:lpstr>Varjumiskoha lisatingimused</vt:lpstr>
      <vt:lpstr>Varjumisplaan</vt:lpstr>
      <vt:lpstr>Varjumisplaani skeem</vt:lpstr>
      <vt:lpstr>Toetatavad tegevused</vt:lpstr>
      <vt:lpstr>Menetluse protsess</vt:lpstr>
      <vt:lpstr>Varjumiskoha näidis Tallinnas</vt:lpstr>
      <vt:lpstr>Varjumiskoha näidis Kivila 3a</vt:lpstr>
      <vt:lpstr>Kivila 3a näidisvarjumiskoht</vt:lpstr>
      <vt:lpstr>Iseteeninduskeskkonna visuaalne tutvustus</vt:lpstr>
      <vt:lpstr>Taotluse esitamine https://mittetulundus.tallinn.ee/ </vt:lpstr>
      <vt:lpstr>Eelarve ja kulu kujunemine koos kirjeldusega</vt:lpstr>
      <vt:lpstr>Taotluse kinnitamine</vt:lpstr>
      <vt:lpstr>Korterelamu varjumiskoht Zõtomõris</vt:lpstr>
      <vt:lpstr>Täname!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Tiina Laube</dc:creator>
  <cp:lastModifiedBy>Allan Teistre</cp:lastModifiedBy>
  <cp:revision>101</cp:revision>
  <dcterms:modified xsi:type="dcterms:W3CDTF">2025-12-03T09:18:22Z</dcterms:modified>
</cp:coreProperties>
</file>